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9" r:id="rId3"/>
    <p:sldId id="257" r:id="rId4"/>
  </p:sldIdLst>
  <p:sldSz cx="7772400" cy="100584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arah Jones" initials="SJ" lastIdx="28" clrIdx="0">
    <p:extLst>
      <p:ext uri="{19B8F6BF-5375-455C-9EA6-DF929625EA0E}">
        <p15:presenceInfo xmlns:p15="http://schemas.microsoft.com/office/powerpoint/2012/main" userId="166b21f8-8031-491f-994f-b3db173ffbde" providerId="Windows Live"/>
      </p:ext>
    </p:extLst>
  </p:cmAuthor>
  <p:cmAuthor id="2" name="Jennifer Lyons" initials="JL" lastIdx="1" clrIdx="1">
    <p:extLst>
      <p:ext uri="{19B8F6BF-5375-455C-9EA6-DF929625EA0E}">
        <p15:presenceInfo xmlns:p15="http://schemas.microsoft.com/office/powerpoint/2012/main" userId="c277e2d41b547f9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D366C"/>
    <a:srgbClr val="1A2674"/>
    <a:srgbClr val="E1E1DF"/>
    <a:srgbClr val="007053"/>
    <a:srgbClr val="2639AA"/>
    <a:srgbClr val="005941"/>
    <a:srgbClr val="FDECD3"/>
    <a:srgbClr val="CD2713"/>
    <a:srgbClr val="000000"/>
    <a:srgbClr val="6AA6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915" autoAdjust="0"/>
    <p:restoredTop sz="94660"/>
  </p:normalViewPr>
  <p:slideViewPr>
    <p:cSldViewPr snapToGrid="0">
      <p:cViewPr varScale="1">
        <p:scale>
          <a:sx n="94" d="100"/>
          <a:sy n="94" d="100"/>
        </p:scale>
        <p:origin x="3400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645C55-34E5-4109-B542-9D41B4DFC1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71550" y="1646133"/>
            <a:ext cx="5829300" cy="3501813"/>
          </a:xfrm>
        </p:spPr>
        <p:txBody>
          <a:bodyPr anchor="b"/>
          <a:lstStyle>
            <a:lvl1pPr algn="ctr">
              <a:defRPr sz="8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E13CD7-E6B5-4504-AF53-13A0376E31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71550" y="5282989"/>
            <a:ext cx="5829300" cy="2428451"/>
          </a:xfrm>
        </p:spPr>
        <p:txBody>
          <a:bodyPr/>
          <a:lstStyle>
            <a:lvl1pPr marL="0" indent="0" algn="ctr">
              <a:buNone/>
              <a:defRPr sz="3520"/>
            </a:lvl1pPr>
            <a:lvl2pPr marL="670575" indent="0" algn="ctr">
              <a:buNone/>
              <a:defRPr sz="2933"/>
            </a:lvl2pPr>
            <a:lvl3pPr marL="1341150" indent="0" algn="ctr">
              <a:buNone/>
              <a:defRPr sz="2640"/>
            </a:lvl3pPr>
            <a:lvl4pPr marL="2011726" indent="0" algn="ctr">
              <a:buNone/>
              <a:defRPr sz="2347"/>
            </a:lvl4pPr>
            <a:lvl5pPr marL="2682301" indent="0" algn="ctr">
              <a:buNone/>
              <a:defRPr sz="2347"/>
            </a:lvl5pPr>
            <a:lvl6pPr marL="3352876" indent="0" algn="ctr">
              <a:buNone/>
              <a:defRPr sz="2347"/>
            </a:lvl6pPr>
            <a:lvl7pPr marL="4023451" indent="0" algn="ctr">
              <a:buNone/>
              <a:defRPr sz="2347"/>
            </a:lvl7pPr>
            <a:lvl8pPr marL="4694027" indent="0" algn="ctr">
              <a:buNone/>
              <a:defRPr sz="2347"/>
            </a:lvl8pPr>
            <a:lvl9pPr marL="5364602" indent="0" algn="ctr">
              <a:buNone/>
              <a:defRPr sz="2347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44CEE2-105E-46A8-B4E6-161BF81BAF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5FD9B-FB43-4CF8-B3E3-4873B7546494}" type="datetimeFigureOut">
              <a:rPr lang="en-US" smtClean="0"/>
              <a:t>2/17/21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980C8C-09FB-4F5E-B5CC-8D3CD2EDD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60B03B-0723-4066-8D8D-7092E6AF40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EE8C3-9F53-4C4E-8E44-AE41C773D4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52593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DBC210-3868-4132-9914-E3BF1F84F7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5AEF1A-9BFE-467D-A765-ED4AFA36AC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1C8AC9-91D9-49D2-80A5-31190AA45E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5FD9B-FB43-4CF8-B3E3-4873B7546494}" type="datetimeFigureOut">
              <a:rPr lang="en-US" smtClean="0"/>
              <a:t>2/17/21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1DA7D4-11DE-4B7B-9A52-27DF635D2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484BCC-98ED-4B3F-A1B2-FF50B42A6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EE8C3-9F53-4C4E-8E44-AE41C773D4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45457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827635D-459C-447A-BF0C-6B94CAE35DA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5562124" y="535517"/>
            <a:ext cx="1675924" cy="852402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406731-B1B5-4E7E-95B9-7865544A92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34353" y="535517"/>
            <a:ext cx="4930616" cy="852402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F2150F-F5F9-4317-9A25-F547DCE482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5FD9B-FB43-4CF8-B3E3-4873B7546494}" type="datetimeFigureOut">
              <a:rPr lang="en-US" smtClean="0"/>
              <a:t>2/17/21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BFDAE0-16FB-45C2-9F1E-36E48E015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6F53B2-507A-4819-9F3B-B75E31317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EE8C3-9F53-4C4E-8E44-AE41C773D4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26482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51E215-381D-40B9-A683-F2B9DF38A5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89F510-D669-4161-813C-FB3C7BDA91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01BD5B-F4AE-4595-A149-ACAF65DFAD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5FD9B-FB43-4CF8-B3E3-4873B7546494}" type="datetimeFigureOut">
              <a:rPr lang="en-US" smtClean="0"/>
              <a:t>2/17/21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F13504-9AA4-421D-B44A-C066DE248F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689BC7-2E1B-44C3-B264-5BFEEF3B9C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EE8C3-9F53-4C4E-8E44-AE41C773D4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20893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8B5DF7-D59F-4DD3-9D5B-AF89A8EFD6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304" y="2507617"/>
            <a:ext cx="6703695" cy="4184014"/>
          </a:xfrm>
        </p:spPr>
        <p:txBody>
          <a:bodyPr anchor="b"/>
          <a:lstStyle>
            <a:lvl1pPr>
              <a:defRPr sz="8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428CC6-6437-40B2-AF4B-39C7A47152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0304" y="6731213"/>
            <a:ext cx="6703695" cy="2200274"/>
          </a:xfrm>
        </p:spPr>
        <p:txBody>
          <a:bodyPr/>
          <a:lstStyle>
            <a:lvl1pPr marL="0" indent="0">
              <a:buNone/>
              <a:defRPr sz="3520">
                <a:solidFill>
                  <a:schemeClr val="tx1">
                    <a:tint val="75000"/>
                  </a:schemeClr>
                </a:solidFill>
              </a:defRPr>
            </a:lvl1pPr>
            <a:lvl2pPr marL="670575" indent="0">
              <a:buNone/>
              <a:defRPr sz="2933">
                <a:solidFill>
                  <a:schemeClr val="tx1">
                    <a:tint val="75000"/>
                  </a:schemeClr>
                </a:solidFill>
              </a:defRPr>
            </a:lvl2pPr>
            <a:lvl3pPr marL="1341150" indent="0">
              <a:buNone/>
              <a:defRPr sz="2640">
                <a:solidFill>
                  <a:schemeClr val="tx1">
                    <a:tint val="75000"/>
                  </a:schemeClr>
                </a:solidFill>
              </a:defRPr>
            </a:lvl3pPr>
            <a:lvl4pPr marL="2011726" indent="0">
              <a:buNone/>
              <a:defRPr sz="2347">
                <a:solidFill>
                  <a:schemeClr val="tx1">
                    <a:tint val="75000"/>
                  </a:schemeClr>
                </a:solidFill>
              </a:defRPr>
            </a:lvl4pPr>
            <a:lvl5pPr marL="2682301" indent="0">
              <a:buNone/>
              <a:defRPr sz="2347">
                <a:solidFill>
                  <a:schemeClr val="tx1">
                    <a:tint val="75000"/>
                  </a:schemeClr>
                </a:solidFill>
              </a:defRPr>
            </a:lvl5pPr>
            <a:lvl6pPr marL="3352876" indent="0">
              <a:buNone/>
              <a:defRPr sz="2347">
                <a:solidFill>
                  <a:schemeClr val="tx1">
                    <a:tint val="75000"/>
                  </a:schemeClr>
                </a:solidFill>
              </a:defRPr>
            </a:lvl6pPr>
            <a:lvl7pPr marL="4023451" indent="0">
              <a:buNone/>
              <a:defRPr sz="2347">
                <a:solidFill>
                  <a:schemeClr val="tx1">
                    <a:tint val="75000"/>
                  </a:schemeClr>
                </a:solidFill>
              </a:defRPr>
            </a:lvl7pPr>
            <a:lvl8pPr marL="4694027" indent="0">
              <a:buNone/>
              <a:defRPr sz="2347">
                <a:solidFill>
                  <a:schemeClr val="tx1">
                    <a:tint val="75000"/>
                  </a:schemeClr>
                </a:solidFill>
              </a:defRPr>
            </a:lvl8pPr>
            <a:lvl9pPr marL="5364602" indent="0">
              <a:buNone/>
              <a:defRPr sz="234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CB1C18-950D-4476-AE02-011BCCEDF9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5FD9B-FB43-4CF8-B3E3-4873B7546494}" type="datetimeFigureOut">
              <a:rPr lang="en-US" smtClean="0"/>
              <a:t>2/17/21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EDF019-9469-40AF-B847-8EF47E9D72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66FA4B-3CF1-4877-90AD-25EAC7D924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EE8C3-9F53-4C4E-8E44-AE41C773D4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03424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041ED1-C943-4CF7-AEB8-3DAFEE0A9D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FB63F9-3D49-4071-A65E-58BF412D87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4353" y="2677584"/>
            <a:ext cx="3303270" cy="63819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BE23CA-F1DA-4FF2-9F0E-CDEE0FFF21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934778" y="2677584"/>
            <a:ext cx="3303270" cy="63819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D74731-BA5E-4FC8-8863-FF72EA92D3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5FD9B-FB43-4CF8-B3E3-4873B7546494}" type="datetimeFigureOut">
              <a:rPr lang="en-US" smtClean="0"/>
              <a:t>2/17/21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A2532C-188E-47A8-9E56-848ABD46C9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AC3861-88D5-4C62-A3B5-11F6C705DA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EE8C3-9F53-4C4E-8E44-AE41C773D4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10347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9C2A22-AA4B-40AE-9B8D-41EE87D25E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365" y="535517"/>
            <a:ext cx="6703695" cy="194415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9CE8A5-11EC-4097-983B-4B909881AB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5365" y="2465706"/>
            <a:ext cx="3288089" cy="1208404"/>
          </a:xfrm>
        </p:spPr>
        <p:txBody>
          <a:bodyPr anchor="b"/>
          <a:lstStyle>
            <a:lvl1pPr marL="0" indent="0">
              <a:buNone/>
              <a:defRPr sz="3520" b="1"/>
            </a:lvl1pPr>
            <a:lvl2pPr marL="670575" indent="0">
              <a:buNone/>
              <a:defRPr sz="2933" b="1"/>
            </a:lvl2pPr>
            <a:lvl3pPr marL="1341150" indent="0">
              <a:buNone/>
              <a:defRPr sz="2640" b="1"/>
            </a:lvl3pPr>
            <a:lvl4pPr marL="2011726" indent="0">
              <a:buNone/>
              <a:defRPr sz="2347" b="1"/>
            </a:lvl4pPr>
            <a:lvl5pPr marL="2682301" indent="0">
              <a:buNone/>
              <a:defRPr sz="2347" b="1"/>
            </a:lvl5pPr>
            <a:lvl6pPr marL="3352876" indent="0">
              <a:buNone/>
              <a:defRPr sz="2347" b="1"/>
            </a:lvl6pPr>
            <a:lvl7pPr marL="4023451" indent="0">
              <a:buNone/>
              <a:defRPr sz="2347" b="1"/>
            </a:lvl7pPr>
            <a:lvl8pPr marL="4694027" indent="0">
              <a:buNone/>
              <a:defRPr sz="2347" b="1"/>
            </a:lvl8pPr>
            <a:lvl9pPr marL="5364602" indent="0">
              <a:buNone/>
              <a:defRPr sz="2347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037144-23DB-4761-93A7-B0A63F6CD8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5365" y="3674110"/>
            <a:ext cx="3288089" cy="54040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E3095F4-C8D1-46B6-9E7F-804D14906C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934778" y="2465706"/>
            <a:ext cx="3304282" cy="1208404"/>
          </a:xfrm>
        </p:spPr>
        <p:txBody>
          <a:bodyPr anchor="b"/>
          <a:lstStyle>
            <a:lvl1pPr marL="0" indent="0">
              <a:buNone/>
              <a:defRPr sz="3520" b="1"/>
            </a:lvl1pPr>
            <a:lvl2pPr marL="670575" indent="0">
              <a:buNone/>
              <a:defRPr sz="2933" b="1"/>
            </a:lvl2pPr>
            <a:lvl3pPr marL="1341150" indent="0">
              <a:buNone/>
              <a:defRPr sz="2640" b="1"/>
            </a:lvl3pPr>
            <a:lvl4pPr marL="2011726" indent="0">
              <a:buNone/>
              <a:defRPr sz="2347" b="1"/>
            </a:lvl4pPr>
            <a:lvl5pPr marL="2682301" indent="0">
              <a:buNone/>
              <a:defRPr sz="2347" b="1"/>
            </a:lvl5pPr>
            <a:lvl6pPr marL="3352876" indent="0">
              <a:buNone/>
              <a:defRPr sz="2347" b="1"/>
            </a:lvl6pPr>
            <a:lvl7pPr marL="4023451" indent="0">
              <a:buNone/>
              <a:defRPr sz="2347" b="1"/>
            </a:lvl7pPr>
            <a:lvl8pPr marL="4694027" indent="0">
              <a:buNone/>
              <a:defRPr sz="2347" b="1"/>
            </a:lvl8pPr>
            <a:lvl9pPr marL="5364602" indent="0">
              <a:buNone/>
              <a:defRPr sz="2347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7CCE494-7CB9-4966-9989-1C123A9B3D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934778" y="3674110"/>
            <a:ext cx="3304282" cy="54040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5EF98AA-5923-4DF3-8325-5A90B6EEC5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5FD9B-FB43-4CF8-B3E3-4873B7546494}" type="datetimeFigureOut">
              <a:rPr lang="en-US" smtClean="0"/>
              <a:t>2/17/21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45E59E8-7208-408F-8745-0BA882F50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AF001D8-7086-416E-8A8D-109759C38A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EE8C3-9F53-4C4E-8E44-AE41C773D4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92254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1CAAA1-A7D5-4C61-98FF-67FD96EEB4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5DE1B7F-D7AF-4115-9BF4-FE01AAB944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5FD9B-FB43-4CF8-B3E3-4873B7546494}" type="datetimeFigureOut">
              <a:rPr lang="en-US" smtClean="0"/>
              <a:t>2/17/21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81752CD-3415-4314-85C1-66AB7D30E0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C08FB9-F4CF-47DB-8C93-55F7314083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EE8C3-9F53-4C4E-8E44-AE41C773D4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20590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F1A53F-1B62-40A0-8BE8-DCD3C2E0B5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5FD9B-FB43-4CF8-B3E3-4873B7546494}" type="datetimeFigureOut">
              <a:rPr lang="en-US" smtClean="0"/>
              <a:t>2/17/21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56903A8-A4D5-4D36-B600-F1249E9245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01EBF5-C444-419E-9D2B-1A9A41864D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EE8C3-9F53-4C4E-8E44-AE41C773D4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84274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CEAE4F-5A8C-452E-B3F8-1A422D6871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365" y="670560"/>
            <a:ext cx="2506801" cy="2346960"/>
          </a:xfrm>
        </p:spPr>
        <p:txBody>
          <a:bodyPr anchor="b"/>
          <a:lstStyle>
            <a:lvl1pPr>
              <a:defRPr sz="469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552949-D7AE-4A12-B206-EE5563CEB7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04282" y="1448224"/>
            <a:ext cx="3934778" cy="7147983"/>
          </a:xfrm>
        </p:spPr>
        <p:txBody>
          <a:bodyPr/>
          <a:lstStyle>
            <a:lvl1pPr>
              <a:defRPr sz="4693"/>
            </a:lvl1pPr>
            <a:lvl2pPr>
              <a:defRPr sz="4107"/>
            </a:lvl2pPr>
            <a:lvl3pPr>
              <a:defRPr sz="3520"/>
            </a:lvl3pPr>
            <a:lvl4pPr>
              <a:defRPr sz="2933"/>
            </a:lvl4pPr>
            <a:lvl5pPr>
              <a:defRPr sz="2933"/>
            </a:lvl5pPr>
            <a:lvl6pPr>
              <a:defRPr sz="2933"/>
            </a:lvl6pPr>
            <a:lvl7pPr>
              <a:defRPr sz="2933"/>
            </a:lvl7pPr>
            <a:lvl8pPr>
              <a:defRPr sz="2933"/>
            </a:lvl8pPr>
            <a:lvl9pPr>
              <a:defRPr sz="2933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746870-70FE-4B1B-901B-A685550D2C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35365" y="3017520"/>
            <a:ext cx="2506801" cy="5590329"/>
          </a:xfrm>
        </p:spPr>
        <p:txBody>
          <a:bodyPr/>
          <a:lstStyle>
            <a:lvl1pPr marL="0" indent="0">
              <a:buNone/>
              <a:defRPr sz="2347"/>
            </a:lvl1pPr>
            <a:lvl2pPr marL="670575" indent="0">
              <a:buNone/>
              <a:defRPr sz="2053"/>
            </a:lvl2pPr>
            <a:lvl3pPr marL="1341150" indent="0">
              <a:buNone/>
              <a:defRPr sz="1760"/>
            </a:lvl3pPr>
            <a:lvl4pPr marL="2011726" indent="0">
              <a:buNone/>
              <a:defRPr sz="1467"/>
            </a:lvl4pPr>
            <a:lvl5pPr marL="2682301" indent="0">
              <a:buNone/>
              <a:defRPr sz="1467"/>
            </a:lvl5pPr>
            <a:lvl6pPr marL="3352876" indent="0">
              <a:buNone/>
              <a:defRPr sz="1467"/>
            </a:lvl6pPr>
            <a:lvl7pPr marL="4023451" indent="0">
              <a:buNone/>
              <a:defRPr sz="1467"/>
            </a:lvl7pPr>
            <a:lvl8pPr marL="4694027" indent="0">
              <a:buNone/>
              <a:defRPr sz="1467"/>
            </a:lvl8pPr>
            <a:lvl9pPr marL="5364602" indent="0">
              <a:buNone/>
              <a:defRPr sz="146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F7672E-6960-4128-A5EC-3A1FF6EC95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5FD9B-FB43-4CF8-B3E3-4873B7546494}" type="datetimeFigureOut">
              <a:rPr lang="en-US" smtClean="0"/>
              <a:t>2/17/21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151644-7688-49A4-BD95-FAB559C6B8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204B26-4FAD-42D5-9BA8-7B0A9353D1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EE8C3-9F53-4C4E-8E44-AE41C773D4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71779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77CFE6-0B0D-4016-9FCC-FB257D2F55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365" y="670560"/>
            <a:ext cx="2506801" cy="2346960"/>
          </a:xfrm>
        </p:spPr>
        <p:txBody>
          <a:bodyPr anchor="b"/>
          <a:lstStyle>
            <a:lvl1pPr>
              <a:defRPr sz="469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AB148F0-68AA-480A-9C52-1C5979989F6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304282" y="1448224"/>
            <a:ext cx="3934778" cy="7147983"/>
          </a:xfrm>
        </p:spPr>
        <p:txBody>
          <a:bodyPr/>
          <a:lstStyle>
            <a:lvl1pPr marL="0" indent="0">
              <a:buNone/>
              <a:defRPr sz="4693"/>
            </a:lvl1pPr>
            <a:lvl2pPr marL="670575" indent="0">
              <a:buNone/>
              <a:defRPr sz="4107"/>
            </a:lvl2pPr>
            <a:lvl3pPr marL="1341150" indent="0">
              <a:buNone/>
              <a:defRPr sz="3520"/>
            </a:lvl3pPr>
            <a:lvl4pPr marL="2011726" indent="0">
              <a:buNone/>
              <a:defRPr sz="2933"/>
            </a:lvl4pPr>
            <a:lvl5pPr marL="2682301" indent="0">
              <a:buNone/>
              <a:defRPr sz="2933"/>
            </a:lvl5pPr>
            <a:lvl6pPr marL="3352876" indent="0">
              <a:buNone/>
              <a:defRPr sz="2933"/>
            </a:lvl6pPr>
            <a:lvl7pPr marL="4023451" indent="0">
              <a:buNone/>
              <a:defRPr sz="2933"/>
            </a:lvl7pPr>
            <a:lvl8pPr marL="4694027" indent="0">
              <a:buNone/>
              <a:defRPr sz="2933"/>
            </a:lvl8pPr>
            <a:lvl9pPr marL="5364602" indent="0">
              <a:buNone/>
              <a:defRPr sz="2933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DECFA7-B2FA-458F-9A96-F02FA6C72C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35365" y="3017520"/>
            <a:ext cx="2506801" cy="5590329"/>
          </a:xfrm>
        </p:spPr>
        <p:txBody>
          <a:bodyPr/>
          <a:lstStyle>
            <a:lvl1pPr marL="0" indent="0">
              <a:buNone/>
              <a:defRPr sz="2347"/>
            </a:lvl1pPr>
            <a:lvl2pPr marL="670575" indent="0">
              <a:buNone/>
              <a:defRPr sz="2053"/>
            </a:lvl2pPr>
            <a:lvl3pPr marL="1341150" indent="0">
              <a:buNone/>
              <a:defRPr sz="1760"/>
            </a:lvl3pPr>
            <a:lvl4pPr marL="2011726" indent="0">
              <a:buNone/>
              <a:defRPr sz="1467"/>
            </a:lvl4pPr>
            <a:lvl5pPr marL="2682301" indent="0">
              <a:buNone/>
              <a:defRPr sz="1467"/>
            </a:lvl5pPr>
            <a:lvl6pPr marL="3352876" indent="0">
              <a:buNone/>
              <a:defRPr sz="1467"/>
            </a:lvl6pPr>
            <a:lvl7pPr marL="4023451" indent="0">
              <a:buNone/>
              <a:defRPr sz="1467"/>
            </a:lvl7pPr>
            <a:lvl8pPr marL="4694027" indent="0">
              <a:buNone/>
              <a:defRPr sz="1467"/>
            </a:lvl8pPr>
            <a:lvl9pPr marL="5364602" indent="0">
              <a:buNone/>
              <a:defRPr sz="146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C0A40C-2CE7-4206-9B02-10E2098DEA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5FD9B-FB43-4CF8-B3E3-4873B7546494}" type="datetimeFigureOut">
              <a:rPr lang="en-US" smtClean="0"/>
              <a:t>2/17/21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F77787-517C-467C-AB2C-F06EB5979F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EA7DFC-A0A1-478C-BEA1-F6BB2C26F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EE8C3-9F53-4C4E-8E44-AE41C773D4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03607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97F05-6CE5-4BE6-AF9A-56CE79DCC3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53" y="535517"/>
            <a:ext cx="6703695" cy="19441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049AC8-9630-434D-8363-20788039A6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4353" y="2677584"/>
            <a:ext cx="6703695" cy="63819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32533F-5F5E-48F0-8928-A9D12E0D48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34353" y="9322647"/>
            <a:ext cx="174879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7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15FD9B-FB43-4CF8-B3E3-4873B7546494}" type="datetimeFigureOut">
              <a:rPr lang="en-US" smtClean="0"/>
              <a:t>2/17/21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CFEE9B-4D55-468E-9EF2-1F78903896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74608" y="9322647"/>
            <a:ext cx="2623185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7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D551A2-9AF1-4809-92C2-4921F14C0E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489258" y="9322647"/>
            <a:ext cx="174879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7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3EE8C3-9F53-4C4E-8E44-AE41C773D4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5626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1341150" rtl="0" eaLnBrk="1" latinLnBrk="0" hangingPunct="1">
        <a:lnSpc>
          <a:spcPct val="90000"/>
        </a:lnSpc>
        <a:spcBef>
          <a:spcPct val="0"/>
        </a:spcBef>
        <a:buNone/>
        <a:defRPr sz="645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35288" indent="-335288" algn="l" defTabSz="1341150" rtl="0" eaLnBrk="1" latinLnBrk="0" hangingPunct="1">
        <a:lnSpc>
          <a:spcPct val="90000"/>
        </a:lnSpc>
        <a:spcBef>
          <a:spcPts val="1467"/>
        </a:spcBef>
        <a:buFont typeface="Arial" panose="020B0604020202020204" pitchFamily="34" charset="0"/>
        <a:buChar char="•"/>
        <a:defRPr sz="4107" kern="1200">
          <a:solidFill>
            <a:schemeClr val="tx1"/>
          </a:solidFill>
          <a:latin typeface="+mn-lt"/>
          <a:ea typeface="+mn-ea"/>
          <a:cs typeface="+mn-cs"/>
        </a:defRPr>
      </a:lvl1pPr>
      <a:lvl2pPr marL="1005863" indent="-335288" algn="l" defTabSz="1341150" rtl="0" eaLnBrk="1" latinLnBrk="0" hangingPunct="1">
        <a:lnSpc>
          <a:spcPct val="90000"/>
        </a:lnSpc>
        <a:spcBef>
          <a:spcPts val="733"/>
        </a:spcBef>
        <a:buFont typeface="Arial" panose="020B0604020202020204" pitchFamily="34" charset="0"/>
        <a:buChar char="•"/>
        <a:defRPr sz="3520" kern="1200">
          <a:solidFill>
            <a:schemeClr val="tx1"/>
          </a:solidFill>
          <a:latin typeface="+mn-lt"/>
          <a:ea typeface="+mn-ea"/>
          <a:cs typeface="+mn-cs"/>
        </a:defRPr>
      </a:lvl2pPr>
      <a:lvl3pPr marL="1676438" indent="-335288" algn="l" defTabSz="1341150" rtl="0" eaLnBrk="1" latinLnBrk="0" hangingPunct="1">
        <a:lnSpc>
          <a:spcPct val="90000"/>
        </a:lnSpc>
        <a:spcBef>
          <a:spcPts val="733"/>
        </a:spcBef>
        <a:buFont typeface="Arial" panose="020B0604020202020204" pitchFamily="34" charset="0"/>
        <a:buChar char="•"/>
        <a:defRPr sz="2933" kern="1200">
          <a:solidFill>
            <a:schemeClr val="tx1"/>
          </a:solidFill>
          <a:latin typeface="+mn-lt"/>
          <a:ea typeface="+mn-ea"/>
          <a:cs typeface="+mn-cs"/>
        </a:defRPr>
      </a:lvl3pPr>
      <a:lvl4pPr marL="2347013" indent="-335288" algn="l" defTabSz="1341150" rtl="0" eaLnBrk="1" latinLnBrk="0" hangingPunct="1">
        <a:lnSpc>
          <a:spcPct val="90000"/>
        </a:lnSpc>
        <a:spcBef>
          <a:spcPts val="733"/>
        </a:spcBef>
        <a:buFont typeface="Arial" panose="020B0604020202020204" pitchFamily="34" charset="0"/>
        <a:buChar char="•"/>
        <a:defRPr sz="2640" kern="1200">
          <a:solidFill>
            <a:schemeClr val="tx1"/>
          </a:solidFill>
          <a:latin typeface="+mn-lt"/>
          <a:ea typeface="+mn-ea"/>
          <a:cs typeface="+mn-cs"/>
        </a:defRPr>
      </a:lvl4pPr>
      <a:lvl5pPr marL="3017589" indent="-335288" algn="l" defTabSz="1341150" rtl="0" eaLnBrk="1" latinLnBrk="0" hangingPunct="1">
        <a:lnSpc>
          <a:spcPct val="90000"/>
        </a:lnSpc>
        <a:spcBef>
          <a:spcPts val="733"/>
        </a:spcBef>
        <a:buFont typeface="Arial" panose="020B0604020202020204" pitchFamily="34" charset="0"/>
        <a:buChar char="•"/>
        <a:defRPr sz="2640" kern="1200">
          <a:solidFill>
            <a:schemeClr val="tx1"/>
          </a:solidFill>
          <a:latin typeface="+mn-lt"/>
          <a:ea typeface="+mn-ea"/>
          <a:cs typeface="+mn-cs"/>
        </a:defRPr>
      </a:lvl5pPr>
      <a:lvl6pPr marL="3688164" indent="-335288" algn="l" defTabSz="1341150" rtl="0" eaLnBrk="1" latinLnBrk="0" hangingPunct="1">
        <a:lnSpc>
          <a:spcPct val="90000"/>
        </a:lnSpc>
        <a:spcBef>
          <a:spcPts val="733"/>
        </a:spcBef>
        <a:buFont typeface="Arial" panose="020B0604020202020204" pitchFamily="34" charset="0"/>
        <a:buChar char="•"/>
        <a:defRPr sz="2640" kern="1200">
          <a:solidFill>
            <a:schemeClr val="tx1"/>
          </a:solidFill>
          <a:latin typeface="+mn-lt"/>
          <a:ea typeface="+mn-ea"/>
          <a:cs typeface="+mn-cs"/>
        </a:defRPr>
      </a:lvl6pPr>
      <a:lvl7pPr marL="4358739" indent="-335288" algn="l" defTabSz="1341150" rtl="0" eaLnBrk="1" latinLnBrk="0" hangingPunct="1">
        <a:lnSpc>
          <a:spcPct val="90000"/>
        </a:lnSpc>
        <a:spcBef>
          <a:spcPts val="733"/>
        </a:spcBef>
        <a:buFont typeface="Arial" panose="020B0604020202020204" pitchFamily="34" charset="0"/>
        <a:buChar char="•"/>
        <a:defRPr sz="2640" kern="1200">
          <a:solidFill>
            <a:schemeClr val="tx1"/>
          </a:solidFill>
          <a:latin typeface="+mn-lt"/>
          <a:ea typeface="+mn-ea"/>
          <a:cs typeface="+mn-cs"/>
        </a:defRPr>
      </a:lvl7pPr>
      <a:lvl8pPr marL="5029314" indent="-335288" algn="l" defTabSz="1341150" rtl="0" eaLnBrk="1" latinLnBrk="0" hangingPunct="1">
        <a:lnSpc>
          <a:spcPct val="90000"/>
        </a:lnSpc>
        <a:spcBef>
          <a:spcPts val="733"/>
        </a:spcBef>
        <a:buFont typeface="Arial" panose="020B0604020202020204" pitchFamily="34" charset="0"/>
        <a:buChar char="•"/>
        <a:defRPr sz="2640" kern="1200">
          <a:solidFill>
            <a:schemeClr val="tx1"/>
          </a:solidFill>
          <a:latin typeface="+mn-lt"/>
          <a:ea typeface="+mn-ea"/>
          <a:cs typeface="+mn-cs"/>
        </a:defRPr>
      </a:lvl8pPr>
      <a:lvl9pPr marL="5699890" indent="-335288" algn="l" defTabSz="1341150" rtl="0" eaLnBrk="1" latinLnBrk="0" hangingPunct="1">
        <a:lnSpc>
          <a:spcPct val="90000"/>
        </a:lnSpc>
        <a:spcBef>
          <a:spcPts val="733"/>
        </a:spcBef>
        <a:buFont typeface="Arial" panose="020B0604020202020204" pitchFamily="34" charset="0"/>
        <a:buChar char="•"/>
        <a:defRPr sz="26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41150" rtl="0" eaLnBrk="1" latinLnBrk="0" hangingPunct="1">
        <a:defRPr sz="2640" kern="1200">
          <a:solidFill>
            <a:schemeClr val="tx1"/>
          </a:solidFill>
          <a:latin typeface="+mn-lt"/>
          <a:ea typeface="+mn-ea"/>
          <a:cs typeface="+mn-cs"/>
        </a:defRPr>
      </a:lvl1pPr>
      <a:lvl2pPr marL="670575" algn="l" defTabSz="1341150" rtl="0" eaLnBrk="1" latinLnBrk="0" hangingPunct="1">
        <a:defRPr sz="2640" kern="1200">
          <a:solidFill>
            <a:schemeClr val="tx1"/>
          </a:solidFill>
          <a:latin typeface="+mn-lt"/>
          <a:ea typeface="+mn-ea"/>
          <a:cs typeface="+mn-cs"/>
        </a:defRPr>
      </a:lvl2pPr>
      <a:lvl3pPr marL="1341150" algn="l" defTabSz="1341150" rtl="0" eaLnBrk="1" latinLnBrk="0" hangingPunct="1">
        <a:defRPr sz="2640" kern="1200">
          <a:solidFill>
            <a:schemeClr val="tx1"/>
          </a:solidFill>
          <a:latin typeface="+mn-lt"/>
          <a:ea typeface="+mn-ea"/>
          <a:cs typeface="+mn-cs"/>
        </a:defRPr>
      </a:lvl3pPr>
      <a:lvl4pPr marL="2011726" algn="l" defTabSz="1341150" rtl="0" eaLnBrk="1" latinLnBrk="0" hangingPunct="1">
        <a:defRPr sz="2640" kern="1200">
          <a:solidFill>
            <a:schemeClr val="tx1"/>
          </a:solidFill>
          <a:latin typeface="+mn-lt"/>
          <a:ea typeface="+mn-ea"/>
          <a:cs typeface="+mn-cs"/>
        </a:defRPr>
      </a:lvl4pPr>
      <a:lvl5pPr marL="2682301" algn="l" defTabSz="1341150" rtl="0" eaLnBrk="1" latinLnBrk="0" hangingPunct="1">
        <a:defRPr sz="2640" kern="1200">
          <a:solidFill>
            <a:schemeClr val="tx1"/>
          </a:solidFill>
          <a:latin typeface="+mn-lt"/>
          <a:ea typeface="+mn-ea"/>
          <a:cs typeface="+mn-cs"/>
        </a:defRPr>
      </a:lvl5pPr>
      <a:lvl6pPr marL="3352876" algn="l" defTabSz="1341150" rtl="0" eaLnBrk="1" latinLnBrk="0" hangingPunct="1">
        <a:defRPr sz="2640" kern="1200">
          <a:solidFill>
            <a:schemeClr val="tx1"/>
          </a:solidFill>
          <a:latin typeface="+mn-lt"/>
          <a:ea typeface="+mn-ea"/>
          <a:cs typeface="+mn-cs"/>
        </a:defRPr>
      </a:lvl6pPr>
      <a:lvl7pPr marL="4023451" algn="l" defTabSz="1341150" rtl="0" eaLnBrk="1" latinLnBrk="0" hangingPunct="1">
        <a:defRPr sz="2640" kern="1200">
          <a:solidFill>
            <a:schemeClr val="tx1"/>
          </a:solidFill>
          <a:latin typeface="+mn-lt"/>
          <a:ea typeface="+mn-ea"/>
          <a:cs typeface="+mn-cs"/>
        </a:defRPr>
      </a:lvl7pPr>
      <a:lvl8pPr marL="4694027" algn="l" defTabSz="1341150" rtl="0" eaLnBrk="1" latinLnBrk="0" hangingPunct="1">
        <a:defRPr sz="2640" kern="1200">
          <a:solidFill>
            <a:schemeClr val="tx1"/>
          </a:solidFill>
          <a:latin typeface="+mn-lt"/>
          <a:ea typeface="+mn-ea"/>
          <a:cs typeface="+mn-cs"/>
        </a:defRPr>
      </a:lvl8pPr>
      <a:lvl9pPr marL="5364602" algn="l" defTabSz="1341150" rtl="0" eaLnBrk="1" latinLnBrk="0" hangingPunct="1">
        <a:defRPr sz="26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9" Type="http://schemas.openxmlformats.org/officeDocument/2006/relationships/image" Target="../media/image38.png"/><Relationship Id="rId21" Type="http://schemas.openxmlformats.org/officeDocument/2006/relationships/image" Target="../media/image20.png"/><Relationship Id="rId34" Type="http://schemas.openxmlformats.org/officeDocument/2006/relationships/image" Target="../media/image33.png"/><Relationship Id="rId42" Type="http://schemas.openxmlformats.org/officeDocument/2006/relationships/image" Target="../media/image41.png"/><Relationship Id="rId47" Type="http://schemas.openxmlformats.org/officeDocument/2006/relationships/image" Target="../media/image46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9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37" Type="http://schemas.openxmlformats.org/officeDocument/2006/relationships/image" Target="../media/image36.tiff"/><Relationship Id="rId40" Type="http://schemas.openxmlformats.org/officeDocument/2006/relationships/image" Target="../media/image39.png"/><Relationship Id="rId45" Type="http://schemas.openxmlformats.org/officeDocument/2006/relationships/image" Target="../media/image44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tiff"/><Relationship Id="rId36" Type="http://schemas.openxmlformats.org/officeDocument/2006/relationships/image" Target="../media/image35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31" Type="http://schemas.openxmlformats.org/officeDocument/2006/relationships/image" Target="../media/image30.png"/><Relationship Id="rId44" Type="http://schemas.openxmlformats.org/officeDocument/2006/relationships/image" Target="../media/image43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29.png"/><Relationship Id="rId35" Type="http://schemas.openxmlformats.org/officeDocument/2006/relationships/image" Target="../media/image34.png"/><Relationship Id="rId43" Type="http://schemas.openxmlformats.org/officeDocument/2006/relationships/image" Target="../media/image42.png"/><Relationship Id="rId48" Type="http://schemas.openxmlformats.org/officeDocument/2006/relationships/image" Target="../media/image47.png"/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33" Type="http://schemas.openxmlformats.org/officeDocument/2006/relationships/image" Target="../media/image32.png"/><Relationship Id="rId38" Type="http://schemas.openxmlformats.org/officeDocument/2006/relationships/image" Target="../media/image37.png"/><Relationship Id="rId46" Type="http://schemas.openxmlformats.org/officeDocument/2006/relationships/image" Target="../media/image45.png"/><Relationship Id="rId20" Type="http://schemas.openxmlformats.org/officeDocument/2006/relationships/image" Target="../media/image19.png"/><Relationship Id="rId41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9" Type="http://schemas.openxmlformats.org/officeDocument/2006/relationships/image" Target="../media/image38.png"/><Relationship Id="rId21" Type="http://schemas.openxmlformats.org/officeDocument/2006/relationships/image" Target="../media/image20.png"/><Relationship Id="rId34" Type="http://schemas.openxmlformats.org/officeDocument/2006/relationships/image" Target="../media/image33.png"/><Relationship Id="rId42" Type="http://schemas.openxmlformats.org/officeDocument/2006/relationships/image" Target="../media/image41.png"/><Relationship Id="rId47" Type="http://schemas.openxmlformats.org/officeDocument/2006/relationships/image" Target="../media/image46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9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37" Type="http://schemas.openxmlformats.org/officeDocument/2006/relationships/image" Target="../media/image36.tiff"/><Relationship Id="rId40" Type="http://schemas.openxmlformats.org/officeDocument/2006/relationships/image" Target="../media/image39.png"/><Relationship Id="rId45" Type="http://schemas.openxmlformats.org/officeDocument/2006/relationships/image" Target="../media/image44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tiff"/><Relationship Id="rId36" Type="http://schemas.openxmlformats.org/officeDocument/2006/relationships/image" Target="../media/image35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31" Type="http://schemas.openxmlformats.org/officeDocument/2006/relationships/image" Target="../media/image30.png"/><Relationship Id="rId44" Type="http://schemas.openxmlformats.org/officeDocument/2006/relationships/image" Target="../media/image43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29.png"/><Relationship Id="rId35" Type="http://schemas.openxmlformats.org/officeDocument/2006/relationships/image" Target="../media/image34.png"/><Relationship Id="rId43" Type="http://schemas.openxmlformats.org/officeDocument/2006/relationships/image" Target="../media/image42.png"/><Relationship Id="rId48" Type="http://schemas.openxmlformats.org/officeDocument/2006/relationships/image" Target="../media/image47.png"/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33" Type="http://schemas.openxmlformats.org/officeDocument/2006/relationships/image" Target="../media/image32.png"/><Relationship Id="rId38" Type="http://schemas.openxmlformats.org/officeDocument/2006/relationships/image" Target="../media/image37.png"/><Relationship Id="rId46" Type="http://schemas.openxmlformats.org/officeDocument/2006/relationships/image" Target="../media/image45.png"/><Relationship Id="rId20" Type="http://schemas.openxmlformats.org/officeDocument/2006/relationships/image" Target="../media/image19.png"/><Relationship Id="rId41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8.png"/><Relationship Id="rId7" Type="http://schemas.openxmlformats.org/officeDocument/2006/relationships/image" Target="../media/image4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14.png"/><Relationship Id="rId10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TextBox 281">
            <a:extLst>
              <a:ext uri="{FF2B5EF4-FFF2-40B4-BE49-F238E27FC236}">
                <a16:creationId xmlns:a16="http://schemas.microsoft.com/office/drawing/2014/main" id="{4AF8D556-850C-4741-90AE-AD12FAB977AE}"/>
              </a:ext>
            </a:extLst>
          </p:cNvPr>
          <p:cNvSpPr txBox="1"/>
          <p:nvPr/>
        </p:nvSpPr>
        <p:spPr>
          <a:xfrm>
            <a:off x="-11043" y="9719846"/>
            <a:ext cx="37398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2"/>
                </a:solidFill>
                <a:latin typeface="Arial Nova Light" panose="020B0304020202020204" pitchFamily="34" charset="0"/>
              </a:rPr>
              <a:t>This institution is an equal opportunity provider. </a:t>
            </a:r>
          </a:p>
          <a:p>
            <a:r>
              <a:rPr lang="en-US" sz="800" dirty="0">
                <a:solidFill>
                  <a:schemeClr val="tx2"/>
                </a:solidFill>
                <a:latin typeface="Arial Nova Light" panose="020B0304020202020204" pitchFamily="34" charset="0"/>
              </a:rPr>
              <a:t>This was funded by USDA's Supplemental Nutrition Assistance Program – SNAP.</a:t>
            </a:r>
          </a:p>
        </p:txBody>
      </p:sp>
      <p:sp>
        <p:nvSpPr>
          <p:cNvPr id="452" name="Rectangle 451">
            <a:extLst>
              <a:ext uri="{FF2B5EF4-FFF2-40B4-BE49-F238E27FC236}">
                <a16:creationId xmlns:a16="http://schemas.microsoft.com/office/drawing/2014/main" id="{5843860E-1ADC-4A16-9A73-A9205300044F}"/>
              </a:ext>
            </a:extLst>
          </p:cNvPr>
          <p:cNvSpPr/>
          <p:nvPr/>
        </p:nvSpPr>
        <p:spPr>
          <a:xfrm>
            <a:off x="2076854" y="0"/>
            <a:ext cx="5711587" cy="956284"/>
          </a:xfrm>
          <a:prstGeom prst="rect">
            <a:avLst/>
          </a:prstGeom>
          <a:solidFill>
            <a:srgbClr val="1D36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r>
              <a:rPr lang="en-US" b="1" dirty="0">
                <a:latin typeface="Arial Nova" panose="020B0504020202020204" pitchFamily="34" charset="0"/>
              </a:rPr>
              <a:t>SNAP-Ed Innovates During the COVID-19 Pandemic</a:t>
            </a:r>
          </a:p>
          <a:p>
            <a:r>
              <a:rPr lang="en-US" sz="1550" dirty="0">
                <a:latin typeface="Arial Nova Light" panose="020B0304020202020204" pitchFamily="34" charset="0"/>
              </a:rPr>
              <a:t>Supporting Healthy Food Choices and Promoting Physical Activity</a:t>
            </a:r>
          </a:p>
        </p:txBody>
      </p:sp>
      <p:sp>
        <p:nvSpPr>
          <p:cNvPr id="277" name="TextBox 276">
            <a:extLst>
              <a:ext uri="{FF2B5EF4-FFF2-40B4-BE49-F238E27FC236}">
                <a16:creationId xmlns:a16="http://schemas.microsoft.com/office/drawing/2014/main" id="{55D573F2-B6F7-488F-8C2D-2D01E70E5EAA}"/>
              </a:ext>
            </a:extLst>
          </p:cNvPr>
          <p:cNvSpPr txBox="1"/>
          <p:nvPr/>
        </p:nvSpPr>
        <p:spPr>
          <a:xfrm>
            <a:off x="0" y="2058653"/>
            <a:ext cx="31799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53"/>
                </a:solidFill>
                <a:latin typeface="Arial Nova" panose="020B0504020202020204" pitchFamily="34" charset="0"/>
              </a:rPr>
              <a:t>Direct Education</a:t>
            </a:r>
          </a:p>
        </p:txBody>
      </p:sp>
      <p:sp>
        <p:nvSpPr>
          <p:cNvPr id="279" name="TextBox 278">
            <a:extLst>
              <a:ext uri="{FF2B5EF4-FFF2-40B4-BE49-F238E27FC236}">
                <a16:creationId xmlns:a16="http://schemas.microsoft.com/office/drawing/2014/main" id="{B43DE731-4AC3-470A-9A16-9B3FCC6EF587}"/>
              </a:ext>
            </a:extLst>
          </p:cNvPr>
          <p:cNvSpPr txBox="1"/>
          <p:nvPr/>
        </p:nvSpPr>
        <p:spPr>
          <a:xfrm>
            <a:off x="0" y="4495685"/>
            <a:ext cx="7355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53"/>
                </a:solidFill>
                <a:latin typeface="Arial Nova" panose="020B0504020202020204" pitchFamily="34" charset="0"/>
              </a:rPr>
              <a:t>Policy, Systems, and Environmental Change Interventions</a:t>
            </a:r>
          </a:p>
        </p:txBody>
      </p:sp>
      <p:sp>
        <p:nvSpPr>
          <p:cNvPr id="287" name="TextBox 286">
            <a:extLst>
              <a:ext uri="{FF2B5EF4-FFF2-40B4-BE49-F238E27FC236}">
                <a16:creationId xmlns:a16="http://schemas.microsoft.com/office/drawing/2014/main" id="{29677C38-2735-4760-A93B-C77CD9373535}"/>
              </a:ext>
            </a:extLst>
          </p:cNvPr>
          <p:cNvSpPr txBox="1"/>
          <p:nvPr/>
        </p:nvSpPr>
        <p:spPr>
          <a:xfrm>
            <a:off x="0" y="6949869"/>
            <a:ext cx="65372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53"/>
                </a:solidFill>
                <a:latin typeface="Arial Nova" panose="020B0504020202020204" pitchFamily="34" charset="0"/>
              </a:rPr>
              <a:t>Sectors of Influence</a:t>
            </a:r>
          </a:p>
        </p:txBody>
      </p:sp>
      <p:sp>
        <p:nvSpPr>
          <p:cNvPr id="462" name="Rectangle 461">
            <a:extLst>
              <a:ext uri="{FF2B5EF4-FFF2-40B4-BE49-F238E27FC236}">
                <a16:creationId xmlns:a16="http://schemas.microsoft.com/office/drawing/2014/main" id="{0CC3C2AB-AD84-47AB-8AFB-F5780320C4C1}"/>
              </a:ext>
            </a:extLst>
          </p:cNvPr>
          <p:cNvSpPr/>
          <p:nvPr/>
        </p:nvSpPr>
        <p:spPr>
          <a:xfrm>
            <a:off x="815" y="9375261"/>
            <a:ext cx="77715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1D366C"/>
                </a:solidFill>
                <a:latin typeface="Arial Nova Light" panose="020B03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 more information visit </a:t>
            </a:r>
            <a:endParaRPr lang="en-US" dirty="0">
              <a:solidFill>
                <a:srgbClr val="1D366C"/>
              </a:solidFill>
              <a:latin typeface="Arial Nova Light" panose="020B0304020202020204" pitchFamily="34" charset="0"/>
            </a:endParaRPr>
          </a:p>
        </p:txBody>
      </p:sp>
      <p:pic>
        <p:nvPicPr>
          <p:cNvPr id="5" name="Picture 4" descr="A picture containing computer, sitting, computer, drawing&#10;&#10;Description automatically generated">
            <a:extLst>
              <a:ext uri="{FF2B5EF4-FFF2-40B4-BE49-F238E27FC236}">
                <a16:creationId xmlns:a16="http://schemas.microsoft.com/office/drawing/2014/main" id="{32308574-50FB-4611-B4A8-C478E14A4F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9238" y="4416743"/>
            <a:ext cx="731520" cy="731520"/>
          </a:xfrm>
          <a:prstGeom prst="rect">
            <a:avLst/>
          </a:prstGeom>
        </p:spPr>
      </p:pic>
      <p:pic>
        <p:nvPicPr>
          <p:cNvPr id="46" name="Picture 45" descr="Icon&#10;&#10;Description automatically generated">
            <a:extLst>
              <a:ext uri="{FF2B5EF4-FFF2-40B4-BE49-F238E27FC236}">
                <a16:creationId xmlns:a16="http://schemas.microsoft.com/office/drawing/2014/main" id="{3E0FEE5D-526D-4932-AB7E-189BA0F835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9621" y="3732440"/>
            <a:ext cx="731520" cy="731520"/>
          </a:xfrm>
          <a:prstGeom prst="rect">
            <a:avLst/>
          </a:prstGeom>
        </p:spPr>
      </p:pic>
      <p:pic>
        <p:nvPicPr>
          <p:cNvPr id="48" name="Picture 47" descr="A close up of a logo&#10;&#10;Description automatically generated">
            <a:extLst>
              <a:ext uri="{FF2B5EF4-FFF2-40B4-BE49-F238E27FC236}">
                <a16:creationId xmlns:a16="http://schemas.microsoft.com/office/drawing/2014/main" id="{3BCC08E4-C819-402D-9FE6-DC6B2C9BE2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10017" y="4353182"/>
            <a:ext cx="993563" cy="993563"/>
          </a:xfrm>
          <a:prstGeom prst="rect">
            <a:avLst/>
          </a:prstGeom>
        </p:spPr>
      </p:pic>
      <p:pic>
        <p:nvPicPr>
          <p:cNvPr id="56" name="Picture 55" descr="A picture containing text&#10;&#10;Description automatically generated">
            <a:extLst>
              <a:ext uri="{FF2B5EF4-FFF2-40B4-BE49-F238E27FC236}">
                <a16:creationId xmlns:a16="http://schemas.microsoft.com/office/drawing/2014/main" id="{97B6D28C-5768-4115-AAF4-FC4B0C3E38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84273" y="4494348"/>
            <a:ext cx="731520" cy="73152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A040D321-684B-4C37-A369-B6194E5780A6}"/>
              </a:ext>
            </a:extLst>
          </p:cNvPr>
          <p:cNvSpPr/>
          <p:nvPr/>
        </p:nvSpPr>
        <p:spPr>
          <a:xfrm>
            <a:off x="-3097354" y="246165"/>
            <a:ext cx="2390671" cy="6172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 Nova Light" panose="020B0304020202020204" pitchFamily="34" charset="0"/>
              </a:rPr>
              <a:t>Enter your logo here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6BCC8BD6-4195-4753-8830-E3F0B8F7BC65}"/>
              </a:ext>
            </a:extLst>
          </p:cNvPr>
          <p:cNvSpPr/>
          <p:nvPr/>
        </p:nvSpPr>
        <p:spPr>
          <a:xfrm>
            <a:off x="-6240379" y="1312954"/>
            <a:ext cx="5490376" cy="11701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US" dirty="0">
                <a:solidFill>
                  <a:schemeClr val="tx1"/>
                </a:solidFill>
                <a:latin typeface="Arial Nova Light" panose="020B0304020202020204" pitchFamily="34" charset="0"/>
              </a:rPr>
              <a:t>These topic areas are instructive, not prescriptive – they are intended to allow you to think about your innovation within the Framework, but your story may not necessarily neatly fit in these areas, and this is ok. 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A53649DC-A086-4DA6-B425-850378E6D280}"/>
              </a:ext>
            </a:extLst>
          </p:cNvPr>
          <p:cNvSpPr/>
          <p:nvPr/>
        </p:nvSpPr>
        <p:spPr>
          <a:xfrm>
            <a:off x="-5089376" y="9337043"/>
            <a:ext cx="43662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Arial Nova Light" panose="020B03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Insert your website link to prompt for more information.</a:t>
            </a:r>
            <a:endParaRPr lang="en-US" dirty="0">
              <a:latin typeface="Arial Nova Light" panose="020B0304020202020204" pitchFamily="34" charset="0"/>
            </a:endParaRPr>
          </a:p>
        </p:txBody>
      </p:sp>
      <p:pic>
        <p:nvPicPr>
          <p:cNvPr id="74" name="Picture 73" descr="Icon&#10;&#10;Description automatically generated">
            <a:extLst>
              <a:ext uri="{FF2B5EF4-FFF2-40B4-BE49-F238E27FC236}">
                <a16:creationId xmlns:a16="http://schemas.microsoft.com/office/drawing/2014/main" id="{6A195709-EE42-40D3-8513-6C3794D778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58990" y="3044731"/>
            <a:ext cx="731520" cy="731520"/>
          </a:xfrm>
          <a:prstGeom prst="rect">
            <a:avLst/>
          </a:prstGeom>
        </p:spPr>
      </p:pic>
      <p:pic>
        <p:nvPicPr>
          <p:cNvPr id="75" name="Picture 74" descr="Icon&#10;&#10;Description automatically generated">
            <a:extLst>
              <a:ext uri="{FF2B5EF4-FFF2-40B4-BE49-F238E27FC236}">
                <a16:creationId xmlns:a16="http://schemas.microsoft.com/office/drawing/2014/main" id="{AEE95600-831C-47A3-91BF-E12263A9590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96698" y="3048136"/>
            <a:ext cx="731520" cy="731520"/>
          </a:xfrm>
          <a:prstGeom prst="rect">
            <a:avLst/>
          </a:prstGeom>
        </p:spPr>
      </p:pic>
      <p:pic>
        <p:nvPicPr>
          <p:cNvPr id="76" name="Picture 75" descr="Diagram&#10;&#10;Description automatically generated">
            <a:extLst>
              <a:ext uri="{FF2B5EF4-FFF2-40B4-BE49-F238E27FC236}">
                <a16:creationId xmlns:a16="http://schemas.microsoft.com/office/drawing/2014/main" id="{4CFA929A-7F44-4FDC-A521-70AC34823E5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84473" y="3048136"/>
            <a:ext cx="731520" cy="731520"/>
          </a:xfrm>
          <a:prstGeom prst="rect">
            <a:avLst/>
          </a:prstGeom>
        </p:spPr>
      </p:pic>
      <p:pic>
        <p:nvPicPr>
          <p:cNvPr id="77" name="Picture 76" descr="Icon&#10;&#10;Description automatically generated">
            <a:extLst>
              <a:ext uri="{FF2B5EF4-FFF2-40B4-BE49-F238E27FC236}">
                <a16:creationId xmlns:a16="http://schemas.microsoft.com/office/drawing/2014/main" id="{3F8B64D5-C99D-41C2-9B8D-D4505BE1575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96698" y="3675078"/>
            <a:ext cx="731520" cy="731520"/>
          </a:xfrm>
          <a:prstGeom prst="rect">
            <a:avLst/>
          </a:prstGeom>
        </p:spPr>
      </p:pic>
      <p:pic>
        <p:nvPicPr>
          <p:cNvPr id="78" name="Picture 77" descr="Icon&#10;&#10;Description automatically generated">
            <a:extLst>
              <a:ext uri="{FF2B5EF4-FFF2-40B4-BE49-F238E27FC236}">
                <a16:creationId xmlns:a16="http://schemas.microsoft.com/office/drawing/2014/main" id="{018BCD2C-3C46-48EF-BC43-088BA5511FF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14213" y="3675078"/>
            <a:ext cx="731520" cy="731520"/>
          </a:xfrm>
          <a:prstGeom prst="rect">
            <a:avLst/>
          </a:prstGeom>
        </p:spPr>
      </p:pic>
      <p:pic>
        <p:nvPicPr>
          <p:cNvPr id="79" name="Picture 78" descr="A close up of a sign&#10;&#10;Description automatically generated">
            <a:extLst>
              <a:ext uri="{FF2B5EF4-FFF2-40B4-BE49-F238E27FC236}">
                <a16:creationId xmlns:a16="http://schemas.microsoft.com/office/drawing/2014/main" id="{06B4956B-FDF0-4A58-9A8C-81BFA84F0C4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4918" y="3675078"/>
            <a:ext cx="731520" cy="731520"/>
          </a:xfrm>
          <a:prstGeom prst="rect">
            <a:avLst/>
          </a:prstGeom>
        </p:spPr>
      </p:pic>
      <p:pic>
        <p:nvPicPr>
          <p:cNvPr id="80" name="Picture 79" descr="Shape&#10;&#10;Description automatically generated">
            <a:extLst>
              <a:ext uri="{FF2B5EF4-FFF2-40B4-BE49-F238E27FC236}">
                <a16:creationId xmlns:a16="http://schemas.microsoft.com/office/drawing/2014/main" id="{3B3F767B-5288-4D89-B310-9CF216CC9A9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92636" y="4484203"/>
            <a:ext cx="731520" cy="731520"/>
          </a:xfrm>
          <a:prstGeom prst="rect">
            <a:avLst/>
          </a:prstGeom>
        </p:spPr>
      </p:pic>
      <p:pic>
        <p:nvPicPr>
          <p:cNvPr id="81" name="Picture 80" descr="Icon&#10;&#10;Description automatically generated">
            <a:extLst>
              <a:ext uri="{FF2B5EF4-FFF2-40B4-BE49-F238E27FC236}">
                <a16:creationId xmlns:a16="http://schemas.microsoft.com/office/drawing/2014/main" id="{B6FD2401-8EA3-4402-99D0-B69CDEA456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49709" y="4484203"/>
            <a:ext cx="731520" cy="731520"/>
          </a:xfrm>
          <a:prstGeom prst="rect">
            <a:avLst/>
          </a:prstGeom>
        </p:spPr>
      </p:pic>
      <p:pic>
        <p:nvPicPr>
          <p:cNvPr id="82" name="Picture 81" descr="Icon&#10;&#10;Description automatically generated">
            <a:extLst>
              <a:ext uri="{FF2B5EF4-FFF2-40B4-BE49-F238E27FC236}">
                <a16:creationId xmlns:a16="http://schemas.microsoft.com/office/drawing/2014/main" id="{1EFB1FBA-50F4-451E-8866-478B22F010C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74924" y="5180256"/>
            <a:ext cx="731520" cy="731520"/>
          </a:xfrm>
          <a:prstGeom prst="rect">
            <a:avLst/>
          </a:prstGeom>
        </p:spPr>
      </p:pic>
      <p:pic>
        <p:nvPicPr>
          <p:cNvPr id="83" name="Picture 82" descr="Icon&#10;&#10;Description automatically generated">
            <a:extLst>
              <a:ext uri="{FF2B5EF4-FFF2-40B4-BE49-F238E27FC236}">
                <a16:creationId xmlns:a16="http://schemas.microsoft.com/office/drawing/2014/main" id="{37179F6D-79B2-4FA3-BA09-870071432D5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57109" y="5180256"/>
            <a:ext cx="731520" cy="731520"/>
          </a:xfrm>
          <a:prstGeom prst="rect">
            <a:avLst/>
          </a:prstGeom>
        </p:spPr>
      </p:pic>
      <p:pic>
        <p:nvPicPr>
          <p:cNvPr id="86" name="Picture 85" descr="Icon&#10;&#10;Description automatically generated">
            <a:extLst>
              <a:ext uri="{FF2B5EF4-FFF2-40B4-BE49-F238E27FC236}">
                <a16:creationId xmlns:a16="http://schemas.microsoft.com/office/drawing/2014/main" id="{8D045377-06D6-492E-A3D2-2CE89125361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85144" y="5180256"/>
            <a:ext cx="731520" cy="731520"/>
          </a:xfrm>
          <a:prstGeom prst="rect">
            <a:avLst/>
          </a:prstGeom>
        </p:spPr>
      </p:pic>
      <p:pic>
        <p:nvPicPr>
          <p:cNvPr id="87" name="Picture 86" descr="Icon&#10;&#10;Description automatically generated">
            <a:extLst>
              <a:ext uri="{FF2B5EF4-FFF2-40B4-BE49-F238E27FC236}">
                <a16:creationId xmlns:a16="http://schemas.microsoft.com/office/drawing/2014/main" id="{3BD3B9FC-D6CD-4314-9E68-C87C2455072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05887" y="5180256"/>
            <a:ext cx="731520" cy="731520"/>
          </a:xfrm>
          <a:prstGeom prst="rect">
            <a:avLst/>
          </a:prstGeom>
        </p:spPr>
      </p:pic>
      <p:pic>
        <p:nvPicPr>
          <p:cNvPr id="88" name="Picture 87" descr="Icon&#10;&#10;Description automatically generated">
            <a:extLst>
              <a:ext uri="{FF2B5EF4-FFF2-40B4-BE49-F238E27FC236}">
                <a16:creationId xmlns:a16="http://schemas.microsoft.com/office/drawing/2014/main" id="{03A66E3D-AB5A-49CF-A7C9-B28CB614900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2645" y="220245"/>
            <a:ext cx="457200" cy="457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9" name="Picture 88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87754D0B-4031-4703-AFC1-BCD367CF285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0177" y="907572"/>
            <a:ext cx="457200" cy="457200"/>
          </a:xfrm>
          <a:prstGeom prst="rect">
            <a:avLst/>
          </a:prstGeom>
        </p:spPr>
      </p:pic>
      <p:pic>
        <p:nvPicPr>
          <p:cNvPr id="90" name="Picture 89" descr="Icon&#10;&#10;Description automatically generated">
            <a:extLst>
              <a:ext uri="{FF2B5EF4-FFF2-40B4-BE49-F238E27FC236}">
                <a16:creationId xmlns:a16="http://schemas.microsoft.com/office/drawing/2014/main" id="{6150CC0F-BE5F-46DF-BB1C-FDC016128BD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0091" y="907572"/>
            <a:ext cx="457200" cy="457200"/>
          </a:xfrm>
          <a:prstGeom prst="rect">
            <a:avLst/>
          </a:prstGeom>
        </p:spPr>
      </p:pic>
      <p:pic>
        <p:nvPicPr>
          <p:cNvPr id="91" name="Picture 90" descr="Icon&#10;&#10;Description automatically generated">
            <a:extLst>
              <a:ext uri="{FF2B5EF4-FFF2-40B4-BE49-F238E27FC236}">
                <a16:creationId xmlns:a16="http://schemas.microsoft.com/office/drawing/2014/main" id="{4E750ACD-6C13-4ACA-9935-9F5062FA60F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0032" y="1542652"/>
            <a:ext cx="457200" cy="457200"/>
          </a:xfrm>
          <a:prstGeom prst="rect">
            <a:avLst/>
          </a:prstGeom>
        </p:spPr>
      </p:pic>
      <p:pic>
        <p:nvPicPr>
          <p:cNvPr id="92" name="Picture 91" descr="Logo&#10;&#10;Description automatically generated">
            <a:extLst>
              <a:ext uri="{FF2B5EF4-FFF2-40B4-BE49-F238E27FC236}">
                <a16:creationId xmlns:a16="http://schemas.microsoft.com/office/drawing/2014/main" id="{FFA653A3-0F69-49C2-8A48-DD74C7BFC12F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0091" y="228413"/>
            <a:ext cx="457200" cy="457200"/>
          </a:xfrm>
          <a:prstGeom prst="rect">
            <a:avLst/>
          </a:prstGeom>
        </p:spPr>
      </p:pic>
      <p:pic>
        <p:nvPicPr>
          <p:cNvPr id="93" name="Picture 92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F12D2098-8A19-4A85-AA52-C9D1147CB99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2645" y="1531477"/>
            <a:ext cx="457200" cy="457200"/>
          </a:xfrm>
          <a:prstGeom prst="rect">
            <a:avLst/>
          </a:prstGeom>
        </p:spPr>
      </p:pic>
      <p:pic>
        <p:nvPicPr>
          <p:cNvPr id="94" name="Picture 93" descr="Icon&#10;&#10;Description automatically generated">
            <a:extLst>
              <a:ext uri="{FF2B5EF4-FFF2-40B4-BE49-F238E27FC236}">
                <a16:creationId xmlns:a16="http://schemas.microsoft.com/office/drawing/2014/main" id="{C0F84FCF-4001-4197-94A1-CF57B58ADCD9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57592" y="5180256"/>
            <a:ext cx="731520" cy="731520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1F1E871-52B7-4E6D-93EA-7F0308A39932}"/>
              </a:ext>
            </a:extLst>
          </p:cNvPr>
          <p:cNvCxnSpPr/>
          <p:nvPr/>
        </p:nvCxnSpPr>
        <p:spPr>
          <a:xfrm>
            <a:off x="-830329" y="656125"/>
            <a:ext cx="62411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5" name="Rectangle 94">
            <a:extLst>
              <a:ext uri="{FF2B5EF4-FFF2-40B4-BE49-F238E27FC236}">
                <a16:creationId xmlns:a16="http://schemas.microsoft.com/office/drawing/2014/main" id="{5C9B2BE5-9635-43FA-A7CB-8845D89F9F61}"/>
              </a:ext>
            </a:extLst>
          </p:cNvPr>
          <p:cNvSpPr/>
          <p:nvPr/>
        </p:nvSpPr>
        <p:spPr>
          <a:xfrm>
            <a:off x="-5086500" y="2763703"/>
            <a:ext cx="2860946" cy="4063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  <a:latin typeface="Arial Nova Light" panose="020B0304020202020204" pitchFamily="34" charset="0"/>
              </a:rPr>
              <a:t>Insert icons as appropriate</a:t>
            </a:r>
          </a:p>
        </p:txBody>
      </p:sp>
      <p:cxnSp>
        <p:nvCxnSpPr>
          <p:cNvPr id="96" name="Straight Arrow Connector 95">
            <a:extLst>
              <a:ext uri="{FF2B5EF4-FFF2-40B4-BE49-F238E27FC236}">
                <a16:creationId xmlns:a16="http://schemas.microsoft.com/office/drawing/2014/main" id="{4AC2C4FE-9238-4E41-A8C0-A9610CBD3F0A}"/>
              </a:ext>
            </a:extLst>
          </p:cNvPr>
          <p:cNvCxnSpPr/>
          <p:nvPr/>
        </p:nvCxnSpPr>
        <p:spPr>
          <a:xfrm>
            <a:off x="-830329" y="9521709"/>
            <a:ext cx="62411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1" name="Picture 10" descr="A picture containing logo&#10;&#10;Description automatically generated">
            <a:extLst>
              <a:ext uri="{FF2B5EF4-FFF2-40B4-BE49-F238E27FC236}">
                <a16:creationId xmlns:a16="http://schemas.microsoft.com/office/drawing/2014/main" id="{1C3B8714-82C3-46B9-B42C-059B0D675555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4874" y="2966901"/>
            <a:ext cx="731520" cy="731520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3C7C8FE4-A1FA-4991-8DFA-5CEFFB396290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11026" y="3048136"/>
            <a:ext cx="731520" cy="731520"/>
          </a:xfrm>
          <a:prstGeom prst="rect">
            <a:avLst/>
          </a:prstGeom>
        </p:spPr>
      </p:pic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CA0B537F-1185-4F4A-8C49-14DDCA201BAC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6875" y="3048136"/>
            <a:ext cx="731520" cy="731520"/>
          </a:xfrm>
          <a:prstGeom prst="rect">
            <a:avLst/>
          </a:prstGeom>
        </p:spPr>
      </p:pic>
      <p:pic>
        <p:nvPicPr>
          <p:cNvPr id="17" name="Picture 16" descr="Icon&#10;&#10;Description automatically generated">
            <a:extLst>
              <a:ext uri="{FF2B5EF4-FFF2-40B4-BE49-F238E27FC236}">
                <a16:creationId xmlns:a16="http://schemas.microsoft.com/office/drawing/2014/main" id="{0F286B84-E0D4-4E05-A6E1-DC2909734141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44135" y="3675078"/>
            <a:ext cx="731520" cy="731520"/>
          </a:xfrm>
          <a:prstGeom prst="rect">
            <a:avLst/>
          </a:prstGeom>
        </p:spPr>
      </p:pic>
      <p:pic>
        <p:nvPicPr>
          <p:cNvPr id="97" name="Picture 96">
            <a:extLst>
              <a:ext uri="{FF2B5EF4-FFF2-40B4-BE49-F238E27FC236}">
                <a16:creationId xmlns:a16="http://schemas.microsoft.com/office/drawing/2014/main" id="{1584CFDD-3228-4BDA-8F94-8712814E3C44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-5394991" y="3628290"/>
            <a:ext cx="731520" cy="731520"/>
          </a:xfrm>
          <a:prstGeom prst="rect">
            <a:avLst/>
          </a:prstGeom>
        </p:spPr>
      </p:pic>
      <p:cxnSp>
        <p:nvCxnSpPr>
          <p:cNvPr id="98" name="Straight Arrow Connector 97">
            <a:extLst>
              <a:ext uri="{FF2B5EF4-FFF2-40B4-BE49-F238E27FC236}">
                <a16:creationId xmlns:a16="http://schemas.microsoft.com/office/drawing/2014/main" id="{8777FF27-7E98-6E43-A171-79EBB072CCFD}"/>
              </a:ext>
            </a:extLst>
          </p:cNvPr>
          <p:cNvCxnSpPr/>
          <p:nvPr/>
        </p:nvCxnSpPr>
        <p:spPr>
          <a:xfrm>
            <a:off x="-750003" y="1621796"/>
            <a:ext cx="62411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9" name="Rectangle 98">
            <a:extLst>
              <a:ext uri="{FF2B5EF4-FFF2-40B4-BE49-F238E27FC236}">
                <a16:creationId xmlns:a16="http://schemas.microsoft.com/office/drawing/2014/main" id="{CB3D53F9-1091-BE40-9B55-F8ADD3B4BA32}"/>
              </a:ext>
            </a:extLst>
          </p:cNvPr>
          <p:cNvSpPr/>
          <p:nvPr/>
        </p:nvSpPr>
        <p:spPr>
          <a:xfrm>
            <a:off x="8801996" y="6703646"/>
            <a:ext cx="3982468" cy="12003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US" dirty="0">
                <a:solidFill>
                  <a:schemeClr val="tx1"/>
                </a:solidFill>
                <a:latin typeface="Arial Nova Light" panose="020B0304020202020204" pitchFamily="34" charset="0"/>
              </a:rPr>
              <a:t>Option: Omit sectors of influence and move PSE info to the third row and input pictures and quotes into row 2. 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B8DA96B-0AFF-AE42-83C1-E3D8022FBF13}"/>
              </a:ext>
            </a:extLst>
          </p:cNvPr>
          <p:cNvGrpSpPr/>
          <p:nvPr/>
        </p:nvGrpSpPr>
        <p:grpSpPr>
          <a:xfrm>
            <a:off x="8360851" y="7655576"/>
            <a:ext cx="2656986" cy="2326638"/>
            <a:chOff x="9309441" y="4114485"/>
            <a:chExt cx="2656986" cy="2326638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3E269762-1C46-0140-9F09-799874E1DC44}"/>
                </a:ext>
              </a:extLst>
            </p:cNvPr>
            <p:cNvSpPr/>
            <p:nvPr/>
          </p:nvSpPr>
          <p:spPr>
            <a:xfrm>
              <a:off x="9614053" y="4656138"/>
              <a:ext cx="2047763" cy="1187118"/>
            </a:xfrm>
            <a:prstGeom prst="rect">
              <a:avLst/>
            </a:prstGeom>
            <a:solidFill>
              <a:srgbClr val="1D36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07727B81-6A6E-1E43-9054-F48D26514268}"/>
                </a:ext>
              </a:extLst>
            </p:cNvPr>
            <p:cNvGrpSpPr/>
            <p:nvPr/>
          </p:nvGrpSpPr>
          <p:grpSpPr>
            <a:xfrm>
              <a:off x="9309441" y="4114485"/>
              <a:ext cx="2656986" cy="2326638"/>
              <a:chOff x="9464423" y="2231721"/>
              <a:chExt cx="2656986" cy="2326638"/>
            </a:xfrm>
          </p:grpSpPr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A0BF9DA1-466C-FA41-BF96-7DDC7DE06943}"/>
                  </a:ext>
                </a:extLst>
              </p:cNvPr>
              <p:cNvSpPr/>
              <p:nvPr/>
            </p:nvSpPr>
            <p:spPr>
              <a:xfrm>
                <a:off x="9567906" y="2346834"/>
                <a:ext cx="2495793" cy="2011680"/>
              </a:xfrm>
              <a:prstGeom prst="rect">
                <a:avLst/>
              </a:prstGeom>
              <a:solidFill>
                <a:schemeClr val="tx2">
                  <a:alpha val="22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84" name="Picture 83" descr="A picture containing logo&#10;&#10;Description automatically generated">
                <a:extLst>
                  <a:ext uri="{FF2B5EF4-FFF2-40B4-BE49-F238E27FC236}">
                    <a16:creationId xmlns:a16="http://schemas.microsoft.com/office/drawing/2014/main" id="{F579013C-303B-4BCF-8C1F-85BE181C99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464423" y="2231721"/>
                <a:ext cx="731520" cy="731520"/>
              </a:xfrm>
              <a:prstGeom prst="rect">
                <a:avLst/>
              </a:prstGeom>
            </p:spPr>
          </p:pic>
          <p:pic>
            <p:nvPicPr>
              <p:cNvPr id="85" name="Picture 84" descr="Logo&#10;&#10;Description automatically generated">
                <a:extLst>
                  <a:ext uri="{FF2B5EF4-FFF2-40B4-BE49-F238E27FC236}">
                    <a16:creationId xmlns:a16="http://schemas.microsoft.com/office/drawing/2014/main" id="{9269E2A9-86CA-4B1B-966B-779BCEFBF3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389889" y="3826839"/>
                <a:ext cx="731520" cy="731520"/>
              </a:xfrm>
              <a:prstGeom prst="rect">
                <a:avLst/>
              </a:prstGeom>
            </p:spPr>
          </p:pic>
        </p:grp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CD5C635F-D8FE-214A-ABB7-9CE002FEF291}"/>
              </a:ext>
            </a:extLst>
          </p:cNvPr>
          <p:cNvSpPr txBox="1"/>
          <p:nvPr/>
        </p:nvSpPr>
        <p:spPr>
          <a:xfrm>
            <a:off x="8744657" y="8338035"/>
            <a:ext cx="18280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200" dirty="0">
                <a:solidFill>
                  <a:schemeClr val="bg1"/>
                </a:solidFill>
                <a:latin typeface="Arial Nova Light" panose="020B0304020202020204" pitchFamily="34" charset="0"/>
              </a:rPr>
              <a:t>Insert a quote in this box from a participant to reinforce your story.</a:t>
            </a:r>
          </a:p>
          <a:p>
            <a:pPr lvl="0"/>
            <a:endParaRPr lang="en-US" sz="1200" dirty="0">
              <a:solidFill>
                <a:schemeClr val="bg1"/>
              </a:solidFill>
              <a:latin typeface="Arial Nova Light" panose="020B0304020202020204" pitchFamily="34" charset="0"/>
            </a:endParaRPr>
          </a:p>
          <a:p>
            <a:pPr lvl="0" algn="r"/>
            <a:r>
              <a:rPr lang="en-US" sz="1200" dirty="0">
                <a:solidFill>
                  <a:schemeClr val="bg1"/>
                </a:solidFill>
                <a:latin typeface="Arial Nova Light" panose="020B0304020202020204" pitchFamily="34" charset="0"/>
              </a:rPr>
              <a:t>- Participant</a:t>
            </a:r>
          </a:p>
        </p:txBody>
      </p:sp>
      <p:cxnSp>
        <p:nvCxnSpPr>
          <p:cNvPr id="100" name="Straight Arrow Connector 99">
            <a:extLst>
              <a:ext uri="{FF2B5EF4-FFF2-40B4-BE49-F238E27FC236}">
                <a16:creationId xmlns:a16="http://schemas.microsoft.com/office/drawing/2014/main" id="{98C3757B-376B-944E-8820-9D02F2B403B2}"/>
              </a:ext>
            </a:extLst>
          </p:cNvPr>
          <p:cNvCxnSpPr>
            <a:cxnSpLocks/>
          </p:cNvCxnSpPr>
          <p:nvPr/>
        </p:nvCxnSpPr>
        <p:spPr>
          <a:xfrm flipH="1">
            <a:off x="8051611" y="6899099"/>
            <a:ext cx="61848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5" name="Picture 104" descr="Icon&#10;&#10;Description automatically generated">
            <a:extLst>
              <a:ext uri="{FF2B5EF4-FFF2-40B4-BE49-F238E27FC236}">
                <a16:creationId xmlns:a16="http://schemas.microsoft.com/office/drawing/2014/main" id="{FA147426-D405-3546-B2BF-F0AEC8172525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30550" y="5975614"/>
            <a:ext cx="822331" cy="822331"/>
          </a:xfrm>
          <a:prstGeom prst="rect">
            <a:avLst/>
          </a:prstGeom>
        </p:spPr>
      </p:pic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57A5D8B7-E024-044C-B66F-6285C01952E6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43475" y="5961864"/>
            <a:ext cx="731520" cy="731520"/>
          </a:xfrm>
          <a:prstGeom prst="rect">
            <a:avLst/>
          </a:prstGeom>
        </p:spPr>
      </p:pic>
      <p:pic>
        <p:nvPicPr>
          <p:cNvPr id="31" name="Picture 30" descr="Icon&#10;&#10;Description automatically generated">
            <a:extLst>
              <a:ext uri="{FF2B5EF4-FFF2-40B4-BE49-F238E27FC236}">
                <a16:creationId xmlns:a16="http://schemas.microsoft.com/office/drawing/2014/main" id="{1E2EC069-2752-2042-BAA8-C74B3AD276B1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88713" y="5051070"/>
            <a:ext cx="998675" cy="998675"/>
          </a:xfrm>
          <a:prstGeom prst="rect">
            <a:avLst/>
          </a:prstGeom>
        </p:spPr>
      </p:pic>
      <p:pic>
        <p:nvPicPr>
          <p:cNvPr id="33" name="Picture 32" descr="Icon&#10;&#10;Description automatically generated">
            <a:extLst>
              <a:ext uri="{FF2B5EF4-FFF2-40B4-BE49-F238E27FC236}">
                <a16:creationId xmlns:a16="http://schemas.microsoft.com/office/drawing/2014/main" id="{E8CDFAF3-5311-1E46-965A-824A42EA6724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54231" y="4469835"/>
            <a:ext cx="851832" cy="851832"/>
          </a:xfrm>
          <a:prstGeom prst="rect">
            <a:avLst/>
          </a:prstGeom>
        </p:spPr>
      </p:pic>
      <p:pic>
        <p:nvPicPr>
          <p:cNvPr id="35" name="Picture 34" descr="Icon&#10;&#10;Description automatically generated">
            <a:extLst>
              <a:ext uri="{FF2B5EF4-FFF2-40B4-BE49-F238E27FC236}">
                <a16:creationId xmlns:a16="http://schemas.microsoft.com/office/drawing/2014/main" id="{FA32EBCD-3572-BF41-9F02-D5DF2C9215F9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5270" y="3722529"/>
            <a:ext cx="751342" cy="751342"/>
          </a:xfrm>
          <a:prstGeom prst="rect">
            <a:avLst/>
          </a:prstGeom>
        </p:spPr>
      </p:pic>
      <p:pic>
        <p:nvPicPr>
          <p:cNvPr id="37" name="Picture 36" descr="A picture containing cat, shirt&#10;&#10;Description automatically generated">
            <a:extLst>
              <a:ext uri="{FF2B5EF4-FFF2-40B4-BE49-F238E27FC236}">
                <a16:creationId xmlns:a16="http://schemas.microsoft.com/office/drawing/2014/main" id="{EAE25586-A50F-8D40-A097-1D4756A09B80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22316" y="3003452"/>
            <a:ext cx="733771" cy="73377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72AD91C1-3C74-9A4F-9820-6D263782FE66}"/>
              </a:ext>
            </a:extLst>
          </p:cNvPr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-4129936" y="5856365"/>
            <a:ext cx="948975" cy="948975"/>
          </a:xfrm>
          <a:prstGeom prst="rect">
            <a:avLst/>
          </a:prstGeom>
        </p:spPr>
      </p:pic>
      <p:sp>
        <p:nvSpPr>
          <p:cNvPr id="111" name="Rectangle 110">
            <a:extLst>
              <a:ext uri="{FF2B5EF4-FFF2-40B4-BE49-F238E27FC236}">
                <a16:creationId xmlns:a16="http://schemas.microsoft.com/office/drawing/2014/main" id="{AF7F3874-2BED-BF4D-945C-F7964171E554}"/>
              </a:ext>
            </a:extLst>
          </p:cNvPr>
          <p:cNvSpPr/>
          <p:nvPr/>
        </p:nvSpPr>
        <p:spPr>
          <a:xfrm>
            <a:off x="8702890" y="2665700"/>
            <a:ext cx="2496312" cy="2011680"/>
          </a:xfrm>
          <a:prstGeom prst="rect">
            <a:avLst/>
          </a:prstGeom>
          <a:solidFill>
            <a:srgbClr val="E1E1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C0C0C0"/>
              </a:highlight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23CD77BF-8D28-45B1-9007-BE4098A500EA}"/>
              </a:ext>
            </a:extLst>
          </p:cNvPr>
          <p:cNvGrpSpPr/>
          <p:nvPr/>
        </p:nvGrpSpPr>
        <p:grpSpPr>
          <a:xfrm>
            <a:off x="8912815" y="2770859"/>
            <a:ext cx="2102359" cy="1800879"/>
            <a:chOff x="8912815" y="2770859"/>
            <a:chExt cx="2102359" cy="1800879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4A6B4913-7426-4965-815F-3B674061122C}"/>
                </a:ext>
              </a:extLst>
            </p:cNvPr>
            <p:cNvGrpSpPr/>
            <p:nvPr/>
          </p:nvGrpSpPr>
          <p:grpSpPr>
            <a:xfrm>
              <a:off x="9640793" y="2808102"/>
              <a:ext cx="620506" cy="748015"/>
              <a:chOff x="9577303" y="2809039"/>
              <a:chExt cx="620506" cy="748015"/>
            </a:xfrm>
          </p:grpSpPr>
          <p:grpSp>
            <p:nvGrpSpPr>
              <p:cNvPr id="114" name="Group 113">
                <a:extLst>
                  <a:ext uri="{FF2B5EF4-FFF2-40B4-BE49-F238E27FC236}">
                    <a16:creationId xmlns:a16="http://schemas.microsoft.com/office/drawing/2014/main" id="{84B852C6-6A59-0940-A395-BBCCB2D48E7C}"/>
                  </a:ext>
                </a:extLst>
              </p:cNvPr>
              <p:cNvGrpSpPr/>
              <p:nvPr/>
            </p:nvGrpSpPr>
            <p:grpSpPr>
              <a:xfrm>
                <a:off x="9577303" y="2827614"/>
                <a:ext cx="620506" cy="729440"/>
                <a:chOff x="1686162" y="7671546"/>
                <a:chExt cx="693200" cy="814896"/>
              </a:xfrm>
            </p:grpSpPr>
            <p:sp>
              <p:nvSpPr>
                <p:cNvPr id="132" name="TextBox 131">
                  <a:extLst>
                    <a:ext uri="{FF2B5EF4-FFF2-40B4-BE49-F238E27FC236}">
                      <a16:creationId xmlns:a16="http://schemas.microsoft.com/office/drawing/2014/main" id="{C368B7B6-CF8A-C04A-A442-FEF7967DADE9}"/>
                    </a:ext>
                  </a:extLst>
                </p:cNvPr>
                <p:cNvSpPr txBox="1"/>
                <p:nvPr/>
              </p:nvSpPr>
              <p:spPr>
                <a:xfrm>
                  <a:off x="1686162" y="8176992"/>
                  <a:ext cx="693200" cy="30945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200" dirty="0">
                      <a:solidFill>
                        <a:prstClr val="black"/>
                      </a:solidFill>
                      <a:latin typeface="Arial Nova Light" panose="020B0304020202020204" pitchFamily="34" charset="0"/>
                    </a:rPr>
                    <a:t>Learn</a:t>
                  </a:r>
                </a:p>
              </p:txBody>
            </p:sp>
            <p:sp>
              <p:nvSpPr>
                <p:cNvPr id="134" name="Oval 133">
                  <a:extLst>
                    <a:ext uri="{FF2B5EF4-FFF2-40B4-BE49-F238E27FC236}">
                      <a16:creationId xmlns:a16="http://schemas.microsoft.com/office/drawing/2014/main" id="{234C20CB-217E-6541-9DFF-334E1E4FADD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803626" y="7671546"/>
                  <a:ext cx="480118" cy="480117"/>
                </a:xfrm>
                <a:prstGeom prst="ellipse">
                  <a:avLst/>
                </a:prstGeom>
                <a:solidFill>
                  <a:srgbClr val="1D366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pic>
            <p:nvPicPr>
              <p:cNvPr id="30" name="Picture 29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DED8465B-9F5F-134E-A6C6-B77F6DEAB35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700738" y="2809039"/>
                <a:ext cx="411480" cy="411480"/>
              </a:xfrm>
              <a:prstGeom prst="rect">
                <a:avLst/>
              </a:prstGeom>
            </p:spPr>
          </p:pic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7CACC6FC-1B38-4C89-A94B-E2D08E94AC05}"/>
                </a:ext>
              </a:extLst>
            </p:cNvPr>
            <p:cNvGrpSpPr/>
            <p:nvPr/>
          </p:nvGrpSpPr>
          <p:grpSpPr>
            <a:xfrm>
              <a:off x="10394668" y="2820567"/>
              <a:ext cx="620506" cy="764375"/>
              <a:chOff x="10394668" y="2820567"/>
              <a:chExt cx="620506" cy="764375"/>
            </a:xfrm>
          </p:grpSpPr>
          <p:grpSp>
            <p:nvGrpSpPr>
              <p:cNvPr id="116" name="Group 115">
                <a:extLst>
                  <a:ext uri="{FF2B5EF4-FFF2-40B4-BE49-F238E27FC236}">
                    <a16:creationId xmlns:a16="http://schemas.microsoft.com/office/drawing/2014/main" id="{2431C756-7151-644B-A1FB-D00CF87992D3}"/>
                  </a:ext>
                </a:extLst>
              </p:cNvPr>
              <p:cNvGrpSpPr/>
              <p:nvPr/>
            </p:nvGrpSpPr>
            <p:grpSpPr>
              <a:xfrm>
                <a:off x="10394668" y="2831195"/>
                <a:ext cx="620506" cy="753747"/>
                <a:chOff x="2566857" y="7635009"/>
                <a:chExt cx="693200" cy="842051"/>
              </a:xfrm>
            </p:grpSpPr>
            <p:sp>
              <p:nvSpPr>
                <p:cNvPr id="128" name="TextBox 127">
                  <a:extLst>
                    <a:ext uri="{FF2B5EF4-FFF2-40B4-BE49-F238E27FC236}">
                      <a16:creationId xmlns:a16="http://schemas.microsoft.com/office/drawing/2014/main" id="{F3FC143B-030C-5A4D-9034-1C9F7C635D14}"/>
                    </a:ext>
                  </a:extLst>
                </p:cNvPr>
                <p:cNvSpPr txBox="1"/>
                <p:nvPr/>
              </p:nvSpPr>
              <p:spPr>
                <a:xfrm>
                  <a:off x="2566857" y="8167610"/>
                  <a:ext cx="693200" cy="30945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200" dirty="0">
                      <a:solidFill>
                        <a:prstClr val="black"/>
                      </a:solidFill>
                      <a:latin typeface="Arial Nova Light" panose="020B0304020202020204" pitchFamily="34" charset="0"/>
                    </a:rPr>
                    <a:t>Eat</a:t>
                  </a:r>
                </a:p>
              </p:txBody>
            </p:sp>
            <p:sp>
              <p:nvSpPr>
                <p:cNvPr id="130" name="Oval 129">
                  <a:extLst>
                    <a:ext uri="{FF2B5EF4-FFF2-40B4-BE49-F238E27FC236}">
                      <a16:creationId xmlns:a16="http://schemas.microsoft.com/office/drawing/2014/main" id="{6BF8FAF9-83D7-8B44-AEF1-441173FB996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666821" y="7635009"/>
                  <a:ext cx="480119" cy="480118"/>
                </a:xfrm>
                <a:prstGeom prst="ellipse">
                  <a:avLst/>
                </a:prstGeom>
                <a:solidFill>
                  <a:srgbClr val="1D366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pic>
            <p:nvPicPr>
              <p:cNvPr id="34" name="Picture 33" descr="Icon&#10;&#10;Description automatically generated">
                <a:extLst>
                  <a:ext uri="{FF2B5EF4-FFF2-40B4-BE49-F238E27FC236}">
                    <a16:creationId xmlns:a16="http://schemas.microsoft.com/office/drawing/2014/main" id="{7CB451B6-640B-1A4B-88AF-93FA1596D0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483951" y="2820567"/>
                <a:ext cx="411480" cy="411480"/>
              </a:xfrm>
              <a:prstGeom prst="rect">
                <a:avLst/>
              </a:prstGeom>
            </p:spPr>
          </p:pic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82C205A8-2CFE-44D8-9B85-C03579E5257E}"/>
                </a:ext>
              </a:extLst>
            </p:cNvPr>
            <p:cNvGrpSpPr/>
            <p:nvPr/>
          </p:nvGrpSpPr>
          <p:grpSpPr>
            <a:xfrm>
              <a:off x="9657077" y="3852729"/>
              <a:ext cx="620506" cy="719008"/>
              <a:chOff x="9657077" y="3852729"/>
              <a:chExt cx="620506" cy="719008"/>
            </a:xfrm>
          </p:grpSpPr>
          <p:grpSp>
            <p:nvGrpSpPr>
              <p:cNvPr id="118" name="Group 117">
                <a:extLst>
                  <a:ext uri="{FF2B5EF4-FFF2-40B4-BE49-F238E27FC236}">
                    <a16:creationId xmlns:a16="http://schemas.microsoft.com/office/drawing/2014/main" id="{4B34FDBA-92AD-9F41-A54B-0B6F8762FA40}"/>
                  </a:ext>
                </a:extLst>
              </p:cNvPr>
              <p:cNvGrpSpPr/>
              <p:nvPr/>
            </p:nvGrpSpPr>
            <p:grpSpPr>
              <a:xfrm>
                <a:off x="9657077" y="3852729"/>
                <a:ext cx="620506" cy="719008"/>
                <a:chOff x="1742894" y="8801589"/>
                <a:chExt cx="693200" cy="803242"/>
              </a:xfrm>
            </p:grpSpPr>
            <p:sp>
              <p:nvSpPr>
                <p:cNvPr id="122" name="TextBox 121">
                  <a:extLst>
                    <a:ext uri="{FF2B5EF4-FFF2-40B4-BE49-F238E27FC236}">
                      <a16:creationId xmlns:a16="http://schemas.microsoft.com/office/drawing/2014/main" id="{672778C1-26E5-954D-B7F9-7702350D7F81}"/>
                    </a:ext>
                  </a:extLst>
                </p:cNvPr>
                <p:cNvSpPr txBox="1"/>
                <p:nvPr/>
              </p:nvSpPr>
              <p:spPr>
                <a:xfrm>
                  <a:off x="1742894" y="9295381"/>
                  <a:ext cx="693200" cy="29238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 algn="ctr">
                    <a:defRPr sz="1200">
                      <a:solidFill>
                        <a:prstClr val="black"/>
                      </a:solidFill>
                      <a:latin typeface="Arial Nova Light" panose="020B0304020202020204" pitchFamily="34" charset="0"/>
                    </a:defRPr>
                  </a:lvl1pPr>
                </a:lstStyle>
                <a:p>
                  <a:r>
                    <a:rPr lang="en-US" dirty="0"/>
                    <a:t>Shop</a:t>
                  </a:r>
                </a:p>
              </p:txBody>
            </p:sp>
            <p:sp>
              <p:nvSpPr>
                <p:cNvPr id="123" name="Oval 122">
                  <a:extLst>
                    <a:ext uri="{FF2B5EF4-FFF2-40B4-BE49-F238E27FC236}">
                      <a16:creationId xmlns:a16="http://schemas.microsoft.com/office/drawing/2014/main" id="{A8FDD061-3E89-3942-B4C0-FE8ED0D6EB7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833522" y="8801589"/>
                  <a:ext cx="475560" cy="475561"/>
                </a:xfrm>
                <a:prstGeom prst="ellipse">
                  <a:avLst/>
                </a:prstGeom>
                <a:solidFill>
                  <a:srgbClr val="1D366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pic>
            <p:nvPicPr>
              <p:cNvPr id="39" name="Picture 38" descr="Icon&#10;&#10;Description automatically generated">
                <a:extLst>
                  <a:ext uri="{FF2B5EF4-FFF2-40B4-BE49-F238E27FC236}">
                    <a16:creationId xmlns:a16="http://schemas.microsoft.com/office/drawing/2014/main" id="{2D4D0EF3-E035-1A42-8526-4D8D4BD810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741348" y="3867285"/>
                <a:ext cx="411480" cy="411480"/>
              </a:xfrm>
              <a:prstGeom prst="rect">
                <a:avLst/>
              </a:prstGeom>
            </p:spPr>
          </p:pic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38B501AE-43C6-43DC-9D66-D3A90A8856E6}"/>
                </a:ext>
              </a:extLst>
            </p:cNvPr>
            <p:cNvGrpSpPr/>
            <p:nvPr/>
          </p:nvGrpSpPr>
          <p:grpSpPr>
            <a:xfrm>
              <a:off x="8912815" y="2770859"/>
              <a:ext cx="620506" cy="791374"/>
              <a:chOff x="8912815" y="2770859"/>
              <a:chExt cx="620506" cy="791374"/>
            </a:xfrm>
          </p:grpSpPr>
          <p:sp>
            <p:nvSpPr>
              <p:cNvPr id="136" name="TextBox 135">
                <a:extLst>
                  <a:ext uri="{FF2B5EF4-FFF2-40B4-BE49-F238E27FC236}">
                    <a16:creationId xmlns:a16="http://schemas.microsoft.com/office/drawing/2014/main" id="{A471881B-1DF2-EC48-B48D-CF7B79AB10AE}"/>
                  </a:ext>
                </a:extLst>
              </p:cNvPr>
              <p:cNvSpPr txBox="1"/>
              <p:nvPr/>
            </p:nvSpPr>
            <p:spPr>
              <a:xfrm>
                <a:off x="8912815" y="3285234"/>
                <a:ext cx="62050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>
                    <a:solidFill>
                      <a:prstClr val="black"/>
                    </a:solidFill>
                    <a:latin typeface="Arial Nova Light" panose="020B0304020202020204" pitchFamily="34" charset="0"/>
                  </a:rPr>
                  <a:t>Live</a:t>
                </a:r>
              </a:p>
            </p:txBody>
          </p:sp>
          <p:sp>
            <p:nvSpPr>
              <p:cNvPr id="138" name="Oval 137">
                <a:extLst>
                  <a:ext uri="{FF2B5EF4-FFF2-40B4-BE49-F238E27FC236}">
                    <a16:creationId xmlns:a16="http://schemas.microsoft.com/office/drawing/2014/main" id="{E27AFBC2-B791-6746-A9E6-EDA254D96CF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020582" y="2817138"/>
                <a:ext cx="429769" cy="429767"/>
              </a:xfrm>
              <a:prstGeom prst="ellipse">
                <a:avLst/>
              </a:prstGeom>
              <a:solidFill>
                <a:srgbClr val="1D36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41" name="Picture 40" descr="Icon&#10;&#10;Description automatically generated">
                <a:extLst>
                  <a:ext uri="{FF2B5EF4-FFF2-40B4-BE49-F238E27FC236}">
                    <a16:creationId xmlns:a16="http://schemas.microsoft.com/office/drawing/2014/main" id="{1C17CCBB-ACDC-5A4B-95C2-2A53CAA0EC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84006" y="2770859"/>
                <a:ext cx="502920" cy="502920"/>
              </a:xfrm>
              <a:prstGeom prst="rect">
                <a:avLst/>
              </a:prstGeom>
            </p:spPr>
          </p:pic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C03CA4C4-1BB6-4EF2-AECB-CA84F43B22D8}"/>
                </a:ext>
              </a:extLst>
            </p:cNvPr>
            <p:cNvGrpSpPr/>
            <p:nvPr/>
          </p:nvGrpSpPr>
          <p:grpSpPr>
            <a:xfrm>
              <a:off x="10394668" y="3852730"/>
              <a:ext cx="620506" cy="719008"/>
              <a:chOff x="10394668" y="3852730"/>
              <a:chExt cx="620506" cy="719008"/>
            </a:xfrm>
          </p:grpSpPr>
          <p:grpSp>
            <p:nvGrpSpPr>
              <p:cNvPr id="119" name="Group 118">
                <a:extLst>
                  <a:ext uri="{FF2B5EF4-FFF2-40B4-BE49-F238E27FC236}">
                    <a16:creationId xmlns:a16="http://schemas.microsoft.com/office/drawing/2014/main" id="{13DD4249-9579-9F4A-BEFA-116DCAEE35BE}"/>
                  </a:ext>
                </a:extLst>
              </p:cNvPr>
              <p:cNvGrpSpPr/>
              <p:nvPr/>
            </p:nvGrpSpPr>
            <p:grpSpPr>
              <a:xfrm>
                <a:off x="10394668" y="3852730"/>
                <a:ext cx="620506" cy="719008"/>
                <a:chOff x="2566896" y="8801590"/>
                <a:chExt cx="693200" cy="803242"/>
              </a:xfrm>
            </p:grpSpPr>
            <p:sp>
              <p:nvSpPr>
                <p:cNvPr id="120" name="TextBox 119">
                  <a:extLst>
                    <a:ext uri="{FF2B5EF4-FFF2-40B4-BE49-F238E27FC236}">
                      <a16:creationId xmlns:a16="http://schemas.microsoft.com/office/drawing/2014/main" id="{061304E5-61C5-CA40-80BA-DBDC59658A17}"/>
                    </a:ext>
                  </a:extLst>
                </p:cNvPr>
                <p:cNvSpPr txBox="1"/>
                <p:nvPr/>
              </p:nvSpPr>
              <p:spPr>
                <a:xfrm>
                  <a:off x="2566896" y="9295382"/>
                  <a:ext cx="693200" cy="29238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 algn="ctr">
                    <a:defRPr sz="1200">
                      <a:solidFill>
                        <a:prstClr val="black"/>
                      </a:solidFill>
                      <a:latin typeface="Arial Nova Light" panose="020B0304020202020204" pitchFamily="34" charset="0"/>
                    </a:defRPr>
                  </a:lvl1pPr>
                </a:lstStyle>
                <a:p>
                  <a:r>
                    <a:rPr lang="en-US" dirty="0"/>
                    <a:t>Work</a:t>
                  </a:r>
                </a:p>
              </p:txBody>
            </p:sp>
            <p:sp>
              <p:nvSpPr>
                <p:cNvPr id="121" name="Oval 120">
                  <a:extLst>
                    <a:ext uri="{FF2B5EF4-FFF2-40B4-BE49-F238E27FC236}">
                      <a16:creationId xmlns:a16="http://schemas.microsoft.com/office/drawing/2014/main" id="{97A72BB0-F9DC-E74B-B129-AB3135952B2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644507" y="8801590"/>
                  <a:ext cx="475559" cy="475557"/>
                </a:xfrm>
                <a:prstGeom prst="ellipse">
                  <a:avLst/>
                </a:prstGeom>
                <a:solidFill>
                  <a:srgbClr val="1D366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pic>
            <p:nvPicPr>
              <p:cNvPr id="43" name="Picture 42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26F12728-BFBB-174D-8FF3-4E86B557B24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478348" y="3859833"/>
                <a:ext cx="411480" cy="411480"/>
              </a:xfrm>
              <a:prstGeom prst="rect">
                <a:avLst/>
              </a:prstGeom>
            </p:spPr>
          </p:pic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D5896051-55A9-43F7-95B9-EF63722CAC00}"/>
                </a:ext>
              </a:extLst>
            </p:cNvPr>
            <p:cNvGrpSpPr/>
            <p:nvPr/>
          </p:nvGrpSpPr>
          <p:grpSpPr>
            <a:xfrm>
              <a:off x="8919486" y="3793290"/>
              <a:ext cx="620506" cy="778447"/>
              <a:chOff x="8919486" y="3793290"/>
              <a:chExt cx="620506" cy="778447"/>
            </a:xfrm>
          </p:grpSpPr>
          <p:grpSp>
            <p:nvGrpSpPr>
              <p:cNvPr id="117" name="Group 116">
                <a:extLst>
                  <a:ext uri="{FF2B5EF4-FFF2-40B4-BE49-F238E27FC236}">
                    <a16:creationId xmlns:a16="http://schemas.microsoft.com/office/drawing/2014/main" id="{89CE995D-2277-3B4D-A8D8-1D99DF11D930}"/>
                  </a:ext>
                </a:extLst>
              </p:cNvPr>
              <p:cNvGrpSpPr/>
              <p:nvPr/>
            </p:nvGrpSpPr>
            <p:grpSpPr>
              <a:xfrm>
                <a:off x="8919486" y="3850689"/>
                <a:ext cx="620506" cy="721048"/>
                <a:chOff x="918893" y="8799310"/>
                <a:chExt cx="693200" cy="805521"/>
              </a:xfrm>
            </p:grpSpPr>
            <p:sp>
              <p:nvSpPr>
                <p:cNvPr id="124" name="TextBox 123">
                  <a:extLst>
                    <a:ext uri="{FF2B5EF4-FFF2-40B4-BE49-F238E27FC236}">
                      <a16:creationId xmlns:a16="http://schemas.microsoft.com/office/drawing/2014/main" id="{4A4F7372-72DF-B04D-9659-DF024A9FCFB3}"/>
                    </a:ext>
                  </a:extLst>
                </p:cNvPr>
                <p:cNvSpPr txBox="1"/>
                <p:nvPr/>
              </p:nvSpPr>
              <p:spPr>
                <a:xfrm>
                  <a:off x="918893" y="9295381"/>
                  <a:ext cx="693200" cy="30945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200" dirty="0">
                      <a:solidFill>
                        <a:prstClr val="black"/>
                      </a:solidFill>
                      <a:latin typeface="Arial Nova Light" panose="020B0304020202020204" pitchFamily="34" charset="0"/>
                    </a:rPr>
                    <a:t>Play</a:t>
                  </a:r>
                </a:p>
              </p:txBody>
            </p:sp>
            <p:sp>
              <p:nvSpPr>
                <p:cNvPr id="126" name="Oval 125">
                  <a:extLst>
                    <a:ext uri="{FF2B5EF4-FFF2-40B4-BE49-F238E27FC236}">
                      <a16:creationId xmlns:a16="http://schemas.microsoft.com/office/drawing/2014/main" id="{D35E3035-D603-1C4A-B942-5CA3BF6BBBF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017982" y="8799310"/>
                  <a:ext cx="480118" cy="480118"/>
                </a:xfrm>
                <a:prstGeom prst="ellipse">
                  <a:avLst/>
                </a:prstGeom>
                <a:solidFill>
                  <a:srgbClr val="1D366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pic>
            <p:nvPicPr>
              <p:cNvPr id="45" name="Picture 44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E2C1A56C-334A-DE40-8153-0197664553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62922" y="3793290"/>
                <a:ext cx="548640" cy="548640"/>
              </a:xfrm>
              <a:prstGeom prst="rect">
                <a:avLst/>
              </a:prstGeom>
            </p:spPr>
          </p:pic>
        </p:grp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4914D3A5-61CE-B645-84BE-F9CCAD82E1F4}"/>
              </a:ext>
            </a:extLst>
          </p:cNvPr>
          <p:cNvGrpSpPr/>
          <p:nvPr/>
        </p:nvGrpSpPr>
        <p:grpSpPr>
          <a:xfrm>
            <a:off x="8719174" y="4762877"/>
            <a:ext cx="2496312" cy="2011680"/>
            <a:chOff x="11050550" y="4320830"/>
            <a:chExt cx="2496312" cy="2011680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23A407D8-C544-AA4A-8262-F1EA8733BE9A}"/>
                </a:ext>
              </a:extLst>
            </p:cNvPr>
            <p:cNvGrpSpPr/>
            <p:nvPr/>
          </p:nvGrpSpPr>
          <p:grpSpPr>
            <a:xfrm>
              <a:off x="11050550" y="4320830"/>
              <a:ext cx="2496312" cy="2011680"/>
              <a:chOff x="11050550" y="4320830"/>
              <a:chExt cx="2496312" cy="2011680"/>
            </a:xfrm>
          </p:grpSpPr>
          <p:sp>
            <p:nvSpPr>
              <p:cNvPr id="179" name="Rectangle 178">
                <a:extLst>
                  <a:ext uri="{FF2B5EF4-FFF2-40B4-BE49-F238E27FC236}">
                    <a16:creationId xmlns:a16="http://schemas.microsoft.com/office/drawing/2014/main" id="{69AE9982-CAEA-564E-8774-8DED72CDC761}"/>
                  </a:ext>
                </a:extLst>
              </p:cNvPr>
              <p:cNvSpPr/>
              <p:nvPr/>
            </p:nvSpPr>
            <p:spPr>
              <a:xfrm>
                <a:off x="11050550" y="4320830"/>
                <a:ext cx="2496312" cy="2011680"/>
              </a:xfrm>
              <a:prstGeom prst="rect">
                <a:avLst/>
              </a:prstGeom>
              <a:solidFill>
                <a:srgbClr val="E1E1D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C0C0C0"/>
                  </a:highlight>
                </a:endParaRPr>
              </a:p>
            </p:txBody>
          </p:sp>
          <p:sp>
            <p:nvSpPr>
              <p:cNvPr id="180" name="TextBox 179">
                <a:extLst>
                  <a:ext uri="{FF2B5EF4-FFF2-40B4-BE49-F238E27FC236}">
                    <a16:creationId xmlns:a16="http://schemas.microsoft.com/office/drawing/2014/main" id="{D020676F-ACAB-5640-A8A5-D81E173CFE6F}"/>
                  </a:ext>
                </a:extLst>
              </p:cNvPr>
              <p:cNvSpPr txBox="1"/>
              <p:nvPr/>
            </p:nvSpPr>
            <p:spPr>
              <a:xfrm>
                <a:off x="11409133" y="5382346"/>
                <a:ext cx="46928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>
                    <a:solidFill>
                      <a:prstClr val="black"/>
                    </a:solidFill>
                    <a:latin typeface="Arial Nova Light" panose="020B0304020202020204" pitchFamily="34" charset="0"/>
                  </a:rPr>
                  <a:t>XX</a:t>
                </a:r>
              </a:p>
            </p:txBody>
          </p:sp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4FFD97FE-E921-7042-8168-6B09DF5F0D69}"/>
                  </a:ext>
                </a:extLst>
              </p:cNvPr>
              <p:cNvGrpSpPr/>
              <p:nvPr/>
            </p:nvGrpSpPr>
            <p:grpSpPr>
              <a:xfrm>
                <a:off x="11315382" y="4434042"/>
                <a:ext cx="1829605" cy="1219818"/>
                <a:chOff x="11268414" y="3977739"/>
                <a:chExt cx="1829605" cy="1219818"/>
              </a:xfrm>
            </p:grpSpPr>
            <p:sp>
              <p:nvSpPr>
                <p:cNvPr id="181" name="TextBox 180">
                  <a:extLst>
                    <a:ext uri="{FF2B5EF4-FFF2-40B4-BE49-F238E27FC236}">
                      <a16:creationId xmlns:a16="http://schemas.microsoft.com/office/drawing/2014/main" id="{A56AC0C3-9920-4C4A-B173-5171003C2E25}"/>
                    </a:ext>
                  </a:extLst>
                </p:cNvPr>
                <p:cNvSpPr txBox="1"/>
                <p:nvPr/>
              </p:nvSpPr>
              <p:spPr>
                <a:xfrm>
                  <a:off x="12433124" y="3977739"/>
                  <a:ext cx="627882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200" dirty="0">
                      <a:solidFill>
                        <a:prstClr val="black"/>
                      </a:solidFill>
                      <a:latin typeface="Arial Nova Light" panose="020B0304020202020204" pitchFamily="34" charset="0"/>
                    </a:rPr>
                    <a:t>XX</a:t>
                  </a:r>
                </a:p>
              </p:txBody>
            </p:sp>
            <p:sp>
              <p:nvSpPr>
                <p:cNvPr id="182" name="TextBox 181">
                  <a:extLst>
                    <a:ext uri="{FF2B5EF4-FFF2-40B4-BE49-F238E27FC236}">
                      <a16:creationId xmlns:a16="http://schemas.microsoft.com/office/drawing/2014/main" id="{F615ED0E-7177-9249-B1CA-EFA6D2C30D0A}"/>
                    </a:ext>
                  </a:extLst>
                </p:cNvPr>
                <p:cNvSpPr txBox="1"/>
                <p:nvPr/>
              </p:nvSpPr>
              <p:spPr>
                <a:xfrm>
                  <a:off x="12441232" y="4920558"/>
                  <a:ext cx="656787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200" dirty="0">
                      <a:solidFill>
                        <a:prstClr val="black"/>
                      </a:solidFill>
                      <a:latin typeface="Arial Nova Light" panose="020B0304020202020204" pitchFamily="34" charset="0"/>
                    </a:rPr>
                    <a:t>XX</a:t>
                  </a:r>
                </a:p>
              </p:txBody>
            </p:sp>
            <p:sp>
              <p:nvSpPr>
                <p:cNvPr id="183" name="TextBox 182">
                  <a:extLst>
                    <a:ext uri="{FF2B5EF4-FFF2-40B4-BE49-F238E27FC236}">
                      <a16:creationId xmlns:a16="http://schemas.microsoft.com/office/drawing/2014/main" id="{ADE57CE9-A4E8-FD46-905B-0FEF2771F46D}"/>
                    </a:ext>
                  </a:extLst>
                </p:cNvPr>
                <p:cNvSpPr txBox="1"/>
                <p:nvPr/>
              </p:nvSpPr>
              <p:spPr>
                <a:xfrm>
                  <a:off x="11268414" y="3980689"/>
                  <a:ext cx="656787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200" dirty="0">
                      <a:solidFill>
                        <a:prstClr val="black"/>
                      </a:solidFill>
                      <a:latin typeface="Arial Nova Light" panose="020B0304020202020204" pitchFamily="34" charset="0"/>
                    </a:rPr>
                    <a:t>XX</a:t>
                  </a:r>
                </a:p>
              </p:txBody>
            </p:sp>
          </p:grpSp>
        </p:grpSp>
        <p:sp>
          <p:nvSpPr>
            <p:cNvPr id="186" name="TextBox 185">
              <a:extLst>
                <a:ext uri="{FF2B5EF4-FFF2-40B4-BE49-F238E27FC236}">
                  <a16:creationId xmlns:a16="http://schemas.microsoft.com/office/drawing/2014/main" id="{40158B66-D69E-2040-84F1-B107034680A6}"/>
                </a:ext>
              </a:extLst>
            </p:cNvPr>
            <p:cNvSpPr txBox="1"/>
            <p:nvPr/>
          </p:nvSpPr>
          <p:spPr>
            <a:xfrm>
              <a:off x="11076033" y="5977506"/>
              <a:ext cx="117947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prstClr val="black"/>
                  </a:solidFill>
                  <a:latin typeface="Arial Nova Light" panose="020B0304020202020204" pitchFamily="34" charset="0"/>
                </a:rPr>
                <a:t>Environmental</a:t>
              </a:r>
            </a:p>
          </p:txBody>
        </p:sp>
        <p:sp>
          <p:nvSpPr>
            <p:cNvPr id="187" name="TextBox 186">
              <a:extLst>
                <a:ext uri="{FF2B5EF4-FFF2-40B4-BE49-F238E27FC236}">
                  <a16:creationId xmlns:a16="http://schemas.microsoft.com/office/drawing/2014/main" id="{32C3BFBF-9382-FB40-A08C-56D96B430C54}"/>
                </a:ext>
              </a:extLst>
            </p:cNvPr>
            <p:cNvSpPr txBox="1"/>
            <p:nvPr/>
          </p:nvSpPr>
          <p:spPr>
            <a:xfrm>
              <a:off x="12278464" y="5970412"/>
              <a:ext cx="117947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prstClr val="black"/>
                  </a:solidFill>
                  <a:latin typeface="Arial Nova Light" panose="020B0304020202020204" pitchFamily="34" charset="0"/>
                </a:rPr>
                <a:t>Promotion</a:t>
              </a:r>
            </a:p>
          </p:txBody>
        </p:sp>
        <p:sp>
          <p:nvSpPr>
            <p:cNvPr id="188" name="TextBox 187">
              <a:extLst>
                <a:ext uri="{FF2B5EF4-FFF2-40B4-BE49-F238E27FC236}">
                  <a16:creationId xmlns:a16="http://schemas.microsoft.com/office/drawing/2014/main" id="{78327F33-4D2E-864A-A09D-39EF72378016}"/>
                </a:ext>
              </a:extLst>
            </p:cNvPr>
            <p:cNvSpPr txBox="1"/>
            <p:nvPr/>
          </p:nvSpPr>
          <p:spPr>
            <a:xfrm>
              <a:off x="11066701" y="5066548"/>
              <a:ext cx="117947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prstClr val="black"/>
                  </a:solidFill>
                  <a:latin typeface="Arial Nova Light" panose="020B0304020202020204" pitchFamily="34" charset="0"/>
                </a:rPr>
                <a:t>Policy</a:t>
              </a:r>
            </a:p>
          </p:txBody>
        </p:sp>
        <p:sp>
          <p:nvSpPr>
            <p:cNvPr id="189" name="TextBox 188">
              <a:extLst>
                <a:ext uri="{FF2B5EF4-FFF2-40B4-BE49-F238E27FC236}">
                  <a16:creationId xmlns:a16="http://schemas.microsoft.com/office/drawing/2014/main" id="{07E2DA45-F5EC-044F-BE6A-53C10869EE13}"/>
                </a:ext>
              </a:extLst>
            </p:cNvPr>
            <p:cNvSpPr txBox="1"/>
            <p:nvPr/>
          </p:nvSpPr>
          <p:spPr>
            <a:xfrm>
              <a:off x="12204298" y="5069084"/>
              <a:ext cx="117947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prstClr val="black"/>
                  </a:solidFill>
                  <a:latin typeface="Arial Nova Light" panose="020B0304020202020204" pitchFamily="34" charset="0"/>
                </a:rPr>
                <a:t>Systems</a:t>
              </a:r>
            </a:p>
          </p:txBody>
        </p:sp>
      </p:grpSp>
      <p:grpSp>
        <p:nvGrpSpPr>
          <p:cNvPr id="449" name="Group 448">
            <a:extLst>
              <a:ext uri="{FF2B5EF4-FFF2-40B4-BE49-F238E27FC236}">
                <a16:creationId xmlns:a16="http://schemas.microsoft.com/office/drawing/2014/main" id="{5BA796F5-A80D-DF4E-A7C2-2945F99F84C6}"/>
              </a:ext>
            </a:extLst>
          </p:cNvPr>
          <p:cNvGrpSpPr/>
          <p:nvPr/>
        </p:nvGrpSpPr>
        <p:grpSpPr>
          <a:xfrm>
            <a:off x="10249683" y="5134733"/>
            <a:ext cx="436910" cy="429769"/>
            <a:chOff x="9109574" y="5270799"/>
            <a:chExt cx="436910" cy="429769"/>
          </a:xfrm>
        </p:grpSpPr>
        <p:sp>
          <p:nvSpPr>
            <p:cNvPr id="194" name="Oval 193">
              <a:extLst>
                <a:ext uri="{FF2B5EF4-FFF2-40B4-BE49-F238E27FC236}">
                  <a16:creationId xmlns:a16="http://schemas.microsoft.com/office/drawing/2014/main" id="{D3EFA92A-29F0-1341-9CDD-4C96BD6CA36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109574" y="5270799"/>
              <a:ext cx="429769" cy="429769"/>
            </a:xfrm>
            <a:prstGeom prst="ellipse">
              <a:avLst/>
            </a:prstGeom>
            <a:solidFill>
              <a:srgbClr val="1D36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48" name="Picture 447" descr="Icon&#10;&#10;Description automatically generated">
              <a:extLst>
                <a:ext uri="{FF2B5EF4-FFF2-40B4-BE49-F238E27FC236}">
                  <a16:creationId xmlns:a16="http://schemas.microsoft.com/office/drawing/2014/main" id="{0143B2B7-F7A4-5B41-9FAC-54863F9CF354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35004" y="5282359"/>
              <a:ext cx="411480" cy="411480"/>
            </a:xfrm>
            <a:prstGeom prst="rect">
              <a:avLst/>
            </a:prstGeom>
          </p:spPr>
        </p:pic>
      </p:grpSp>
      <p:sp>
        <p:nvSpPr>
          <p:cNvPr id="196" name="Oval 195">
            <a:extLst>
              <a:ext uri="{FF2B5EF4-FFF2-40B4-BE49-F238E27FC236}">
                <a16:creationId xmlns:a16="http://schemas.microsoft.com/office/drawing/2014/main" id="{C45CA2CF-1C94-EB45-B6D6-32D0E8802629}"/>
              </a:ext>
            </a:extLst>
          </p:cNvPr>
          <p:cNvSpPr>
            <a:spLocks noChangeAspect="1"/>
          </p:cNvSpPr>
          <p:nvPr/>
        </p:nvSpPr>
        <p:spPr>
          <a:xfrm>
            <a:off x="9095955" y="5114986"/>
            <a:ext cx="429769" cy="429769"/>
          </a:xfrm>
          <a:prstGeom prst="ellipse">
            <a:avLst/>
          </a:prstGeom>
          <a:solidFill>
            <a:srgbClr val="1D36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7" name="Oval 196">
            <a:extLst>
              <a:ext uri="{FF2B5EF4-FFF2-40B4-BE49-F238E27FC236}">
                <a16:creationId xmlns:a16="http://schemas.microsoft.com/office/drawing/2014/main" id="{D04B9111-1B0E-5641-8456-FF2EFE54CC62}"/>
              </a:ext>
            </a:extLst>
          </p:cNvPr>
          <p:cNvSpPr>
            <a:spLocks noChangeAspect="1"/>
          </p:cNvSpPr>
          <p:nvPr/>
        </p:nvSpPr>
        <p:spPr>
          <a:xfrm>
            <a:off x="9110267" y="6066584"/>
            <a:ext cx="429769" cy="429769"/>
          </a:xfrm>
          <a:prstGeom prst="ellipse">
            <a:avLst/>
          </a:prstGeom>
          <a:solidFill>
            <a:srgbClr val="1D36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8" name="Oval 197">
            <a:extLst>
              <a:ext uri="{FF2B5EF4-FFF2-40B4-BE49-F238E27FC236}">
                <a16:creationId xmlns:a16="http://schemas.microsoft.com/office/drawing/2014/main" id="{02CE84B8-8379-0F4E-83F0-021AB6D38B54}"/>
              </a:ext>
            </a:extLst>
          </p:cNvPr>
          <p:cNvSpPr>
            <a:spLocks noChangeAspect="1"/>
          </p:cNvSpPr>
          <p:nvPr/>
        </p:nvSpPr>
        <p:spPr>
          <a:xfrm>
            <a:off x="10276385" y="6063253"/>
            <a:ext cx="429769" cy="429769"/>
          </a:xfrm>
          <a:prstGeom prst="ellipse">
            <a:avLst/>
          </a:prstGeom>
          <a:solidFill>
            <a:srgbClr val="1D36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51" name="Picture 450" descr="Text&#10;&#10;Description automatically generated">
            <a:extLst>
              <a:ext uri="{FF2B5EF4-FFF2-40B4-BE49-F238E27FC236}">
                <a16:creationId xmlns:a16="http://schemas.microsoft.com/office/drawing/2014/main" id="{FE0CF282-13EE-364C-B952-AE56A9C3286D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2792" y="5093067"/>
            <a:ext cx="457200" cy="457200"/>
          </a:xfrm>
          <a:prstGeom prst="rect">
            <a:avLst/>
          </a:prstGeom>
        </p:spPr>
      </p:pic>
      <p:pic>
        <p:nvPicPr>
          <p:cNvPr id="454" name="Picture 453" descr="A close up of a logo&#10;&#10;Description automatically generated">
            <a:extLst>
              <a:ext uri="{FF2B5EF4-FFF2-40B4-BE49-F238E27FC236}">
                <a16:creationId xmlns:a16="http://schemas.microsoft.com/office/drawing/2014/main" id="{5198931E-8E68-4C46-A68E-BCB12CBC9A48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217" y="6068538"/>
            <a:ext cx="411480" cy="411480"/>
          </a:xfrm>
          <a:prstGeom prst="rect">
            <a:avLst/>
          </a:prstGeom>
        </p:spPr>
      </p:pic>
      <p:pic>
        <p:nvPicPr>
          <p:cNvPr id="456" name="Picture 455" descr="Icon&#10;&#10;Description automatically generated">
            <a:extLst>
              <a:ext uri="{FF2B5EF4-FFF2-40B4-BE49-F238E27FC236}">
                <a16:creationId xmlns:a16="http://schemas.microsoft.com/office/drawing/2014/main" id="{3BA13CDD-B7C4-9444-B14C-79C1E2B4A6D6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1841" y="6054992"/>
            <a:ext cx="411480" cy="411480"/>
          </a:xfrm>
          <a:prstGeom prst="rect">
            <a:avLst/>
          </a:prstGeom>
        </p:spPr>
      </p:pic>
      <p:sp>
        <p:nvSpPr>
          <p:cNvPr id="457" name="TextBox 456">
            <a:extLst>
              <a:ext uri="{FF2B5EF4-FFF2-40B4-BE49-F238E27FC236}">
                <a16:creationId xmlns:a16="http://schemas.microsoft.com/office/drawing/2014/main" id="{D59628D9-E260-5048-83B4-4BB6C7A40010}"/>
              </a:ext>
            </a:extLst>
          </p:cNvPr>
          <p:cNvSpPr txBox="1"/>
          <p:nvPr/>
        </p:nvSpPr>
        <p:spPr>
          <a:xfrm>
            <a:off x="8824826" y="2113356"/>
            <a:ext cx="41300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 Nova Light" panose="020B0304020202020204" pitchFamily="34" charset="0"/>
              </a:rPr>
              <a:t>Different square options to exchange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12AC24D-BFDB-41CA-B141-90632B10A05B}"/>
              </a:ext>
            </a:extLst>
          </p:cNvPr>
          <p:cNvSpPr/>
          <p:nvPr/>
        </p:nvSpPr>
        <p:spPr>
          <a:xfrm>
            <a:off x="1" y="963845"/>
            <a:ext cx="7772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Arial Nova Light" panose="020B0304020202020204" pitchFamily="34" charset="0"/>
              </a:rPr>
              <a:t>Insert program-or </a:t>
            </a:r>
            <a:r>
              <a:rPr lang="en-US" sz="1600">
                <a:latin typeface="Arial Nova Light" panose="020B0304020202020204" pitchFamily="34" charset="0"/>
              </a:rPr>
              <a:t>implementing agency-specific </a:t>
            </a:r>
            <a:r>
              <a:rPr lang="en-US" sz="1600" dirty="0">
                <a:latin typeface="Arial Nova Light" panose="020B0304020202020204" pitchFamily="34" charset="0"/>
              </a:rPr>
              <a:t>statement for theory of change, pandemic context, etc. </a:t>
            </a:r>
          </a:p>
        </p:txBody>
      </p:sp>
      <p:sp>
        <p:nvSpPr>
          <p:cNvPr id="301" name="Rectangle 300">
            <a:extLst>
              <a:ext uri="{FF2B5EF4-FFF2-40B4-BE49-F238E27FC236}">
                <a16:creationId xmlns:a16="http://schemas.microsoft.com/office/drawing/2014/main" id="{F8DF4705-D5B0-41A9-B3F3-FD9454D2D121}"/>
              </a:ext>
            </a:extLst>
          </p:cNvPr>
          <p:cNvSpPr/>
          <p:nvPr/>
        </p:nvSpPr>
        <p:spPr>
          <a:xfrm>
            <a:off x="2655050" y="2428478"/>
            <a:ext cx="2496312" cy="2011680"/>
          </a:xfrm>
          <a:prstGeom prst="rect">
            <a:avLst/>
          </a:prstGeom>
          <a:solidFill>
            <a:schemeClr val="tx2">
              <a:alpha val="2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US" sz="1400" dirty="0">
                <a:solidFill>
                  <a:schemeClr val="tx1"/>
                </a:solidFill>
                <a:latin typeface="Arial Nova Light" panose="020B0304020202020204" pitchFamily="34" charset="0"/>
              </a:rPr>
              <a:t>Corresponding solution could include virtual teaching, new partnerships, indirect resources or channels developed, etc. </a:t>
            </a:r>
          </a:p>
        </p:txBody>
      </p:sp>
      <p:sp>
        <p:nvSpPr>
          <p:cNvPr id="202" name="Rectangle 201">
            <a:extLst>
              <a:ext uri="{FF2B5EF4-FFF2-40B4-BE49-F238E27FC236}">
                <a16:creationId xmlns:a16="http://schemas.microsoft.com/office/drawing/2014/main" id="{D261D8A9-B918-41BA-BCB7-D5CF54F05F9E}"/>
              </a:ext>
            </a:extLst>
          </p:cNvPr>
          <p:cNvSpPr/>
          <p:nvPr/>
        </p:nvSpPr>
        <p:spPr>
          <a:xfrm>
            <a:off x="51719" y="4874561"/>
            <a:ext cx="2495793" cy="2011680"/>
          </a:xfrm>
          <a:prstGeom prst="rect">
            <a:avLst/>
          </a:prstGeom>
          <a:solidFill>
            <a:schemeClr val="tx2">
              <a:alpha val="2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US" sz="1400" dirty="0">
                <a:solidFill>
                  <a:schemeClr val="tx1"/>
                </a:solidFill>
                <a:latin typeface="Arial Nova Light" panose="020B0304020202020204" pitchFamily="34" charset="0"/>
              </a:rPr>
              <a:t>Common challenges will relate to food access and/or food security decreasing, physical activity opportunities decreasing.</a:t>
            </a:r>
          </a:p>
        </p:txBody>
      </p:sp>
      <p:sp>
        <p:nvSpPr>
          <p:cNvPr id="298" name="Rectangle 297">
            <a:extLst>
              <a:ext uri="{FF2B5EF4-FFF2-40B4-BE49-F238E27FC236}">
                <a16:creationId xmlns:a16="http://schemas.microsoft.com/office/drawing/2014/main" id="{41CD5195-1307-480E-B120-57DD723B61E7}"/>
              </a:ext>
            </a:extLst>
          </p:cNvPr>
          <p:cNvSpPr/>
          <p:nvPr/>
        </p:nvSpPr>
        <p:spPr>
          <a:xfrm>
            <a:off x="2655050" y="4874561"/>
            <a:ext cx="2496312" cy="2011680"/>
          </a:xfrm>
          <a:prstGeom prst="rect">
            <a:avLst/>
          </a:prstGeom>
          <a:solidFill>
            <a:schemeClr val="tx2">
              <a:alpha val="2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US" sz="1400" dirty="0">
                <a:solidFill>
                  <a:schemeClr val="tx1"/>
                </a:solidFill>
                <a:latin typeface="Arial Nova Light" panose="020B0304020202020204" pitchFamily="34" charset="0"/>
              </a:rPr>
              <a:t>Corresponding solutions could include new or expanded programming at places where people shop or play.</a:t>
            </a:r>
          </a:p>
        </p:txBody>
      </p:sp>
      <p:sp>
        <p:nvSpPr>
          <p:cNvPr id="299" name="Rectangle 298">
            <a:extLst>
              <a:ext uri="{FF2B5EF4-FFF2-40B4-BE49-F238E27FC236}">
                <a16:creationId xmlns:a16="http://schemas.microsoft.com/office/drawing/2014/main" id="{E804FF39-352E-406B-BDCB-212E1B7BE935}"/>
              </a:ext>
            </a:extLst>
          </p:cNvPr>
          <p:cNvSpPr/>
          <p:nvPr/>
        </p:nvSpPr>
        <p:spPr>
          <a:xfrm>
            <a:off x="5240390" y="4874561"/>
            <a:ext cx="2495793" cy="2011680"/>
          </a:xfrm>
          <a:prstGeom prst="rect">
            <a:avLst/>
          </a:prstGeom>
          <a:solidFill>
            <a:schemeClr val="tx2">
              <a:alpha val="2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US" sz="1400" dirty="0">
                <a:solidFill>
                  <a:schemeClr val="tx1"/>
                </a:solidFill>
                <a:latin typeface="Arial Nova Light" panose="020B0304020202020204" pitchFamily="34" charset="0"/>
              </a:rPr>
              <a:t>Corresponding results could be a quote, photo, individuals reached, number of new partnerships developed, or nutrition and physical activity supports adopted.</a:t>
            </a:r>
          </a:p>
        </p:txBody>
      </p:sp>
      <p:sp>
        <p:nvSpPr>
          <p:cNvPr id="351" name="Rectangle 350">
            <a:extLst>
              <a:ext uri="{FF2B5EF4-FFF2-40B4-BE49-F238E27FC236}">
                <a16:creationId xmlns:a16="http://schemas.microsoft.com/office/drawing/2014/main" id="{6E1800D4-D4AD-4602-BD4C-7EACB45F68ED}"/>
              </a:ext>
            </a:extLst>
          </p:cNvPr>
          <p:cNvSpPr/>
          <p:nvPr/>
        </p:nvSpPr>
        <p:spPr>
          <a:xfrm>
            <a:off x="51721" y="7313172"/>
            <a:ext cx="2495793" cy="2011680"/>
          </a:xfrm>
          <a:prstGeom prst="rect">
            <a:avLst/>
          </a:prstGeom>
          <a:solidFill>
            <a:schemeClr val="tx2">
              <a:alpha val="2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US" sz="1400" dirty="0">
                <a:solidFill>
                  <a:schemeClr val="tx1"/>
                </a:solidFill>
                <a:latin typeface="Arial Nova Light" panose="020B0304020202020204" pitchFamily="34" charset="0"/>
              </a:rPr>
              <a:t>This could be community, regional, or state level challenges.</a:t>
            </a:r>
          </a:p>
        </p:txBody>
      </p:sp>
      <p:sp>
        <p:nvSpPr>
          <p:cNvPr id="352" name="Rectangle 351">
            <a:extLst>
              <a:ext uri="{FF2B5EF4-FFF2-40B4-BE49-F238E27FC236}">
                <a16:creationId xmlns:a16="http://schemas.microsoft.com/office/drawing/2014/main" id="{0136EA01-73E9-4E6A-9B7A-9A6686606F7C}"/>
              </a:ext>
            </a:extLst>
          </p:cNvPr>
          <p:cNvSpPr/>
          <p:nvPr/>
        </p:nvSpPr>
        <p:spPr>
          <a:xfrm>
            <a:off x="2655050" y="7313172"/>
            <a:ext cx="2496312" cy="2011680"/>
          </a:xfrm>
          <a:prstGeom prst="rect">
            <a:avLst/>
          </a:prstGeom>
          <a:solidFill>
            <a:schemeClr val="tx2">
              <a:alpha val="2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US" sz="1400" dirty="0">
                <a:solidFill>
                  <a:schemeClr val="tx1"/>
                </a:solidFill>
                <a:latin typeface="Arial Nova Light" panose="020B0304020202020204" pitchFamily="34" charset="0"/>
              </a:rPr>
              <a:t>Solutions could relate to activating collaborations to address broad challenges, new or expanded social marketing campaigns, etc.</a:t>
            </a:r>
          </a:p>
        </p:txBody>
      </p:sp>
      <p:sp>
        <p:nvSpPr>
          <p:cNvPr id="353" name="Rectangle 352">
            <a:extLst>
              <a:ext uri="{FF2B5EF4-FFF2-40B4-BE49-F238E27FC236}">
                <a16:creationId xmlns:a16="http://schemas.microsoft.com/office/drawing/2014/main" id="{CE8B5536-29A8-4CC3-B837-8410125718ED}"/>
              </a:ext>
            </a:extLst>
          </p:cNvPr>
          <p:cNvSpPr/>
          <p:nvPr/>
        </p:nvSpPr>
        <p:spPr>
          <a:xfrm>
            <a:off x="5240390" y="7313172"/>
            <a:ext cx="2495793" cy="2011680"/>
          </a:xfrm>
          <a:prstGeom prst="rect">
            <a:avLst/>
          </a:prstGeom>
          <a:solidFill>
            <a:schemeClr val="tx2">
              <a:alpha val="2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US" sz="1400" dirty="0">
                <a:solidFill>
                  <a:schemeClr val="tx1"/>
                </a:solidFill>
                <a:latin typeface="Arial Nova Light" panose="020B0304020202020204" pitchFamily="34" charset="0"/>
              </a:rPr>
              <a:t>Corresponding results could include the number of new sector-level collaborations, outcomes/impacts from coalition work, photos, quotes, etc.</a:t>
            </a:r>
          </a:p>
        </p:txBody>
      </p:sp>
      <p:sp>
        <p:nvSpPr>
          <p:cNvPr id="350" name="Rectangle 349">
            <a:extLst>
              <a:ext uri="{FF2B5EF4-FFF2-40B4-BE49-F238E27FC236}">
                <a16:creationId xmlns:a16="http://schemas.microsoft.com/office/drawing/2014/main" id="{BD4B08C4-7CBF-42FF-9037-CDF83C67B02E}"/>
              </a:ext>
            </a:extLst>
          </p:cNvPr>
          <p:cNvSpPr/>
          <p:nvPr/>
        </p:nvSpPr>
        <p:spPr>
          <a:xfrm>
            <a:off x="5240130" y="2428478"/>
            <a:ext cx="2496312" cy="2011680"/>
          </a:xfrm>
          <a:prstGeom prst="rect">
            <a:avLst/>
          </a:prstGeom>
          <a:solidFill>
            <a:schemeClr val="tx2">
              <a:alpha val="2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US" sz="1400" dirty="0">
                <a:solidFill>
                  <a:schemeClr val="tx1"/>
                </a:solidFill>
                <a:latin typeface="Arial Nova Light" panose="020B0304020202020204" pitchFamily="34" charset="0"/>
              </a:rPr>
              <a:t>Corresponding reach</a:t>
            </a:r>
          </a:p>
        </p:txBody>
      </p:sp>
      <p:sp>
        <p:nvSpPr>
          <p:cNvPr id="300" name="Rectangle 299">
            <a:extLst>
              <a:ext uri="{FF2B5EF4-FFF2-40B4-BE49-F238E27FC236}">
                <a16:creationId xmlns:a16="http://schemas.microsoft.com/office/drawing/2014/main" id="{04CA850D-1DA1-42A9-AC82-78D1154083A5}"/>
              </a:ext>
            </a:extLst>
          </p:cNvPr>
          <p:cNvSpPr/>
          <p:nvPr/>
        </p:nvSpPr>
        <p:spPr>
          <a:xfrm>
            <a:off x="51719" y="2428478"/>
            <a:ext cx="2496312" cy="2011680"/>
          </a:xfrm>
          <a:prstGeom prst="rect">
            <a:avLst/>
          </a:prstGeom>
          <a:solidFill>
            <a:schemeClr val="tx2">
              <a:alpha val="2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US" sz="1400" dirty="0">
                <a:solidFill>
                  <a:schemeClr val="tx1"/>
                </a:solidFill>
                <a:latin typeface="Arial Nova Light" panose="020B0304020202020204" pitchFamily="34" charset="0"/>
              </a:rPr>
              <a:t>Common challenges for DE work were program site closures, distancing, and elimination of food/cooking tastings/demos.</a:t>
            </a:r>
          </a:p>
        </p:txBody>
      </p:sp>
      <p:grpSp>
        <p:nvGrpSpPr>
          <p:cNvPr id="455" name="Group 454">
            <a:extLst>
              <a:ext uri="{FF2B5EF4-FFF2-40B4-BE49-F238E27FC236}">
                <a16:creationId xmlns:a16="http://schemas.microsoft.com/office/drawing/2014/main" id="{CC34454F-39C7-48F4-B33D-F2BC919374F5}"/>
              </a:ext>
            </a:extLst>
          </p:cNvPr>
          <p:cNvGrpSpPr/>
          <p:nvPr/>
        </p:nvGrpSpPr>
        <p:grpSpPr>
          <a:xfrm>
            <a:off x="11353069" y="2807065"/>
            <a:ext cx="3188525" cy="1727597"/>
            <a:chOff x="11732336" y="2468863"/>
            <a:chExt cx="3188525" cy="1727597"/>
          </a:xfrm>
        </p:grpSpPr>
        <p:grpSp>
          <p:nvGrpSpPr>
            <p:cNvPr id="450" name="Group 449">
              <a:extLst>
                <a:ext uri="{FF2B5EF4-FFF2-40B4-BE49-F238E27FC236}">
                  <a16:creationId xmlns:a16="http://schemas.microsoft.com/office/drawing/2014/main" id="{C8AAAC07-1D61-450D-8C2D-141E4DBF20BD}"/>
                </a:ext>
              </a:extLst>
            </p:cNvPr>
            <p:cNvGrpSpPr/>
            <p:nvPr/>
          </p:nvGrpSpPr>
          <p:grpSpPr>
            <a:xfrm>
              <a:off x="12753477" y="2468863"/>
              <a:ext cx="1107405" cy="1727596"/>
              <a:chOff x="12753477" y="2468863"/>
              <a:chExt cx="1107405" cy="1727596"/>
            </a:xfrm>
          </p:grpSpPr>
          <p:sp>
            <p:nvSpPr>
              <p:cNvPr id="168" name="Rectangle 167">
                <a:extLst>
                  <a:ext uri="{FF2B5EF4-FFF2-40B4-BE49-F238E27FC236}">
                    <a16:creationId xmlns:a16="http://schemas.microsoft.com/office/drawing/2014/main" id="{04F25B3D-B0B1-A043-AAB6-36B88838D2B6}"/>
                  </a:ext>
                </a:extLst>
              </p:cNvPr>
              <p:cNvSpPr/>
              <p:nvPr/>
            </p:nvSpPr>
            <p:spPr>
              <a:xfrm>
                <a:off x="12852422" y="2468863"/>
                <a:ext cx="978408" cy="1727596"/>
              </a:xfrm>
              <a:prstGeom prst="rect">
                <a:avLst/>
              </a:prstGeom>
              <a:solidFill>
                <a:srgbClr val="1D36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9" name="TextBox 168">
                <a:extLst>
                  <a:ext uri="{FF2B5EF4-FFF2-40B4-BE49-F238E27FC236}">
                    <a16:creationId xmlns:a16="http://schemas.microsoft.com/office/drawing/2014/main" id="{D1F22840-0753-EC43-AC52-0F3F269879A2}"/>
                  </a:ext>
                </a:extLst>
              </p:cNvPr>
              <p:cNvSpPr txBox="1"/>
              <p:nvPr/>
            </p:nvSpPr>
            <p:spPr>
              <a:xfrm>
                <a:off x="12753477" y="2955952"/>
                <a:ext cx="110740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>
                    <a:solidFill>
                      <a:schemeClr val="bg1"/>
                    </a:solidFill>
                    <a:latin typeface="Arial Nova Light" panose="020B0304020202020204" pitchFamily="34" charset="0"/>
                  </a:rPr>
                  <a:t>System</a:t>
                </a:r>
              </a:p>
              <a:p>
                <a:pPr algn="ctr"/>
                <a:r>
                  <a:rPr lang="en-US" sz="1200" dirty="0">
                    <a:solidFill>
                      <a:schemeClr val="bg1"/>
                    </a:solidFill>
                    <a:latin typeface="Arial Nova Light" panose="020B0304020202020204" pitchFamily="34" charset="0"/>
                  </a:rPr>
                  <a:t>changes</a:t>
                </a:r>
              </a:p>
            </p:txBody>
          </p:sp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FF130A40-3653-9741-AD91-82ECFF93F1D6}"/>
                  </a:ext>
                </a:extLst>
              </p:cNvPr>
              <p:cNvSpPr txBox="1"/>
              <p:nvPr/>
            </p:nvSpPr>
            <p:spPr>
              <a:xfrm>
                <a:off x="12852421" y="2535308"/>
                <a:ext cx="978407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ctr">
                  <a:defRPr sz="1200">
                    <a:solidFill>
                      <a:prstClr val="black"/>
                    </a:solidFill>
                    <a:latin typeface="Arial Nova Light" panose="020B0304020202020204" pitchFamily="34" charset="0"/>
                  </a:defRPr>
                </a:lvl1pPr>
              </a:lstStyle>
              <a:p>
                <a:r>
                  <a:rPr lang="en-US" dirty="0">
                    <a:solidFill>
                      <a:schemeClr val="bg1"/>
                    </a:solidFill>
                  </a:rPr>
                  <a:t>XX</a:t>
                </a:r>
              </a:p>
            </p:txBody>
          </p:sp>
          <p:pic>
            <p:nvPicPr>
              <p:cNvPr id="185" name="Picture 134" descr="arrow, arrows, line, rotate, synchronization icon">
                <a:extLst>
                  <a:ext uri="{FF2B5EF4-FFF2-40B4-BE49-F238E27FC236}">
                    <a16:creationId xmlns:a16="http://schemas.microsoft.com/office/drawing/2014/main" id="{5713A54F-9FBF-489B-A7D9-208859AAACDA}"/>
                  </a:ext>
                </a:extLst>
              </p:cNvPr>
              <p:cNvPicPr>
                <a:picLocks noChangeArrowheads="1"/>
              </p:cNvPicPr>
              <p:nvPr/>
            </p:nvPicPr>
            <p:blipFill>
              <a:blip r:embed="rId48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035302" y="3486966"/>
                <a:ext cx="612648" cy="61264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1" name="Picture 190" descr="Icon&#10;&#10;Description automatically generated">
                <a:extLst>
                  <a:ext uri="{FF2B5EF4-FFF2-40B4-BE49-F238E27FC236}">
                    <a16:creationId xmlns:a16="http://schemas.microsoft.com/office/drawing/2014/main" id="{F04A2C26-3B3A-4EF6-B1C6-02D226B40C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135884" y="3584413"/>
                <a:ext cx="411480" cy="411480"/>
              </a:xfrm>
              <a:prstGeom prst="rect">
                <a:avLst/>
              </a:prstGeom>
            </p:spPr>
          </p:pic>
        </p:grpSp>
        <p:grpSp>
          <p:nvGrpSpPr>
            <p:cNvPr id="453" name="Group 452">
              <a:extLst>
                <a:ext uri="{FF2B5EF4-FFF2-40B4-BE49-F238E27FC236}">
                  <a16:creationId xmlns:a16="http://schemas.microsoft.com/office/drawing/2014/main" id="{EE9529A2-22AE-41DE-92F7-4B309387D63B}"/>
                </a:ext>
              </a:extLst>
            </p:cNvPr>
            <p:cNvGrpSpPr/>
            <p:nvPr/>
          </p:nvGrpSpPr>
          <p:grpSpPr>
            <a:xfrm>
              <a:off x="13813455" y="2468863"/>
              <a:ext cx="1107406" cy="1727596"/>
              <a:chOff x="13813455" y="2468863"/>
              <a:chExt cx="1107406" cy="1727596"/>
            </a:xfrm>
          </p:grpSpPr>
          <p:sp>
            <p:nvSpPr>
              <p:cNvPr id="162" name="Rectangle 161">
                <a:extLst>
                  <a:ext uri="{FF2B5EF4-FFF2-40B4-BE49-F238E27FC236}">
                    <a16:creationId xmlns:a16="http://schemas.microsoft.com/office/drawing/2014/main" id="{7BAC252C-6FB0-5547-A8D7-7D77F2987590}"/>
                  </a:ext>
                </a:extLst>
              </p:cNvPr>
              <p:cNvSpPr/>
              <p:nvPr/>
            </p:nvSpPr>
            <p:spPr>
              <a:xfrm>
                <a:off x="13890935" y="2468863"/>
                <a:ext cx="978408" cy="1727596"/>
              </a:xfrm>
              <a:prstGeom prst="rect">
                <a:avLst/>
              </a:prstGeom>
              <a:solidFill>
                <a:srgbClr val="1D36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3" name="TextBox 162">
                <a:extLst>
                  <a:ext uri="{FF2B5EF4-FFF2-40B4-BE49-F238E27FC236}">
                    <a16:creationId xmlns:a16="http://schemas.microsoft.com/office/drawing/2014/main" id="{F5E56A71-2978-4847-8A3A-8D597685D4AB}"/>
                  </a:ext>
                </a:extLst>
              </p:cNvPr>
              <p:cNvSpPr txBox="1"/>
              <p:nvPr/>
            </p:nvSpPr>
            <p:spPr>
              <a:xfrm>
                <a:off x="13813455" y="2966901"/>
                <a:ext cx="110740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>
                    <a:solidFill>
                      <a:schemeClr val="bg1"/>
                    </a:solidFill>
                    <a:latin typeface="Arial Nova Light" panose="020B0304020202020204" pitchFamily="34" charset="0"/>
                  </a:rPr>
                  <a:t>Policy</a:t>
                </a:r>
              </a:p>
              <a:p>
                <a:pPr algn="ctr"/>
                <a:r>
                  <a:rPr lang="en-US" sz="1200" dirty="0">
                    <a:solidFill>
                      <a:schemeClr val="bg1"/>
                    </a:solidFill>
                    <a:latin typeface="Arial Nova Light" panose="020B0304020202020204" pitchFamily="34" charset="0"/>
                  </a:rPr>
                  <a:t>changes</a:t>
                </a:r>
              </a:p>
            </p:txBody>
          </p:sp>
          <p:sp>
            <p:nvSpPr>
              <p:cNvPr id="165" name="TextBox 164">
                <a:extLst>
                  <a:ext uri="{FF2B5EF4-FFF2-40B4-BE49-F238E27FC236}">
                    <a16:creationId xmlns:a16="http://schemas.microsoft.com/office/drawing/2014/main" id="{AE922D9B-3B04-E34C-9576-7CDE1C1908E7}"/>
                  </a:ext>
                </a:extLst>
              </p:cNvPr>
              <p:cNvSpPr txBox="1"/>
              <p:nvPr/>
            </p:nvSpPr>
            <p:spPr>
              <a:xfrm>
                <a:off x="13890933" y="2535308"/>
                <a:ext cx="978408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ctr">
                  <a:defRPr sz="1200">
                    <a:solidFill>
                      <a:prstClr val="black"/>
                    </a:solidFill>
                    <a:latin typeface="Arial Nova Light" panose="020B0304020202020204" pitchFamily="34" charset="0"/>
                  </a:defRPr>
                </a:lvl1pPr>
              </a:lstStyle>
              <a:p>
                <a:r>
                  <a:rPr lang="en-US" dirty="0">
                    <a:solidFill>
                      <a:schemeClr val="bg1"/>
                    </a:solidFill>
                  </a:rPr>
                  <a:t>XX</a:t>
                </a:r>
              </a:p>
            </p:txBody>
          </p:sp>
          <p:pic>
            <p:nvPicPr>
              <p:cNvPr id="176" name="Picture 134" descr="arrow, arrows, line, rotate, synchronization icon">
                <a:extLst>
                  <a:ext uri="{FF2B5EF4-FFF2-40B4-BE49-F238E27FC236}">
                    <a16:creationId xmlns:a16="http://schemas.microsoft.com/office/drawing/2014/main" id="{808BC70F-7551-9C4B-85E0-BB561E49FC20}"/>
                  </a:ext>
                </a:extLst>
              </p:cNvPr>
              <p:cNvPicPr>
                <a:picLocks noChangeArrowheads="1"/>
              </p:cNvPicPr>
              <p:nvPr/>
            </p:nvPicPr>
            <p:blipFill>
              <a:blip r:embed="rId48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081856" y="3477504"/>
                <a:ext cx="612648" cy="61264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2" name="Picture 191" descr="Text&#10;&#10;Description automatically generated">
                <a:extLst>
                  <a:ext uri="{FF2B5EF4-FFF2-40B4-BE49-F238E27FC236}">
                    <a16:creationId xmlns:a16="http://schemas.microsoft.com/office/drawing/2014/main" id="{EEC60791-B179-4925-B6E1-FA4EC885B6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151537" y="3547651"/>
                <a:ext cx="457200" cy="457200"/>
              </a:xfrm>
              <a:prstGeom prst="rect">
                <a:avLst/>
              </a:prstGeom>
            </p:spPr>
          </p:pic>
        </p:grp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E9C53907-D419-4C7A-8E85-6F1C7C7A4A55}"/>
                </a:ext>
              </a:extLst>
            </p:cNvPr>
            <p:cNvGrpSpPr/>
            <p:nvPr/>
          </p:nvGrpSpPr>
          <p:grpSpPr>
            <a:xfrm>
              <a:off x="11732336" y="2468864"/>
              <a:ext cx="1141551" cy="1727596"/>
              <a:chOff x="11732336" y="2468864"/>
              <a:chExt cx="1141551" cy="1727596"/>
            </a:xfrm>
          </p:grpSpPr>
          <p:sp>
            <p:nvSpPr>
              <p:cNvPr id="174" name="Rectangle 173">
                <a:extLst>
                  <a:ext uri="{FF2B5EF4-FFF2-40B4-BE49-F238E27FC236}">
                    <a16:creationId xmlns:a16="http://schemas.microsoft.com/office/drawing/2014/main" id="{924F158B-6CA2-D749-9135-57DCB2A9320A}"/>
                  </a:ext>
                </a:extLst>
              </p:cNvPr>
              <p:cNvSpPr/>
              <p:nvPr/>
            </p:nvSpPr>
            <p:spPr>
              <a:xfrm>
                <a:off x="11813909" y="2468864"/>
                <a:ext cx="978408" cy="1727596"/>
              </a:xfrm>
              <a:prstGeom prst="rect">
                <a:avLst/>
              </a:prstGeom>
              <a:solidFill>
                <a:srgbClr val="1D36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75" name="TextBox 174">
                <a:extLst>
                  <a:ext uri="{FF2B5EF4-FFF2-40B4-BE49-F238E27FC236}">
                    <a16:creationId xmlns:a16="http://schemas.microsoft.com/office/drawing/2014/main" id="{3E0DB462-FCB9-484E-9E39-8CF09C5D5DB5}"/>
                  </a:ext>
                </a:extLst>
              </p:cNvPr>
              <p:cNvSpPr txBox="1"/>
              <p:nvPr/>
            </p:nvSpPr>
            <p:spPr>
              <a:xfrm>
                <a:off x="11732336" y="2966901"/>
                <a:ext cx="114155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>
                    <a:solidFill>
                      <a:schemeClr val="bg1"/>
                    </a:solidFill>
                    <a:latin typeface="Arial Nova Light" panose="020B0304020202020204" pitchFamily="34" charset="0"/>
                  </a:rPr>
                  <a:t>Environmental</a:t>
                </a:r>
              </a:p>
              <a:p>
                <a:pPr algn="ctr"/>
                <a:r>
                  <a:rPr lang="en-US" sz="1200" dirty="0">
                    <a:solidFill>
                      <a:schemeClr val="bg1"/>
                    </a:solidFill>
                    <a:latin typeface="Arial Nova Light" panose="020B0304020202020204" pitchFamily="34" charset="0"/>
                  </a:rPr>
                  <a:t>changes</a:t>
                </a:r>
              </a:p>
            </p:txBody>
          </p:sp>
          <p:sp>
            <p:nvSpPr>
              <p:cNvPr id="177" name="TextBox 176">
                <a:extLst>
                  <a:ext uri="{FF2B5EF4-FFF2-40B4-BE49-F238E27FC236}">
                    <a16:creationId xmlns:a16="http://schemas.microsoft.com/office/drawing/2014/main" id="{A7A2CF0A-EA19-494D-8C14-A22D4D5405B9}"/>
                  </a:ext>
                </a:extLst>
              </p:cNvPr>
              <p:cNvSpPr txBox="1"/>
              <p:nvPr/>
            </p:nvSpPr>
            <p:spPr>
              <a:xfrm>
                <a:off x="11813908" y="2535308"/>
                <a:ext cx="978409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>
                    <a:solidFill>
                      <a:schemeClr val="bg1"/>
                    </a:solidFill>
                    <a:latin typeface="Arial Nova Light" panose="020B0304020202020204" pitchFamily="34" charset="0"/>
                  </a:rPr>
                  <a:t>XX</a:t>
                </a:r>
              </a:p>
            </p:txBody>
          </p:sp>
          <p:pic>
            <p:nvPicPr>
              <p:cNvPr id="190" name="Picture 134" descr="arrow, arrows, line, rotate, synchronization icon">
                <a:extLst>
                  <a:ext uri="{FF2B5EF4-FFF2-40B4-BE49-F238E27FC236}">
                    <a16:creationId xmlns:a16="http://schemas.microsoft.com/office/drawing/2014/main" id="{091E0EB3-0547-4B52-A6FC-304EBBF01F15}"/>
                  </a:ext>
                </a:extLst>
              </p:cNvPr>
              <p:cNvPicPr>
                <a:picLocks noChangeArrowheads="1"/>
              </p:cNvPicPr>
              <p:nvPr/>
            </p:nvPicPr>
            <p:blipFill>
              <a:blip r:embed="rId48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996787" y="3486966"/>
                <a:ext cx="612648" cy="61264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3" name="Picture 192" descr="Icon&#10;&#10;Description automatically generated">
                <a:extLst>
                  <a:ext uri="{FF2B5EF4-FFF2-40B4-BE49-F238E27FC236}">
                    <a16:creationId xmlns:a16="http://schemas.microsoft.com/office/drawing/2014/main" id="{C6F6B683-9FA5-4497-9882-66F8A0595D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075722" y="3556117"/>
                <a:ext cx="411480" cy="411480"/>
              </a:xfrm>
              <a:prstGeom prst="rect">
                <a:avLst/>
              </a:prstGeom>
            </p:spPr>
          </p:pic>
        </p:grpSp>
      </p:grpSp>
      <p:grpSp>
        <p:nvGrpSpPr>
          <p:cNvPr id="460" name="Group 459">
            <a:extLst>
              <a:ext uri="{FF2B5EF4-FFF2-40B4-BE49-F238E27FC236}">
                <a16:creationId xmlns:a16="http://schemas.microsoft.com/office/drawing/2014/main" id="{6B32F201-FA1F-4401-AB5A-34B807FB35AF}"/>
              </a:ext>
            </a:extLst>
          </p:cNvPr>
          <p:cNvGrpSpPr/>
          <p:nvPr/>
        </p:nvGrpSpPr>
        <p:grpSpPr>
          <a:xfrm>
            <a:off x="-4438" y="1548976"/>
            <a:ext cx="7776838" cy="482798"/>
            <a:chOff x="-4438" y="1548976"/>
            <a:chExt cx="7776838" cy="482798"/>
          </a:xfrm>
        </p:grpSpPr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81C33173-8B99-47B8-ACBF-2D28A822E9AB}"/>
                </a:ext>
              </a:extLst>
            </p:cNvPr>
            <p:cNvSpPr/>
            <p:nvPr/>
          </p:nvSpPr>
          <p:spPr>
            <a:xfrm>
              <a:off x="-4438" y="1548976"/>
              <a:ext cx="7776838" cy="482798"/>
            </a:xfrm>
            <a:prstGeom prst="rect">
              <a:avLst/>
            </a:prstGeom>
            <a:solidFill>
              <a:srgbClr val="0070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600" dirty="0">
                <a:solidFill>
                  <a:schemeClr val="tx1"/>
                </a:solidFill>
                <a:latin typeface="Arial Nova Light" panose="020B0304020202020204" pitchFamily="34" charset="0"/>
              </a:endParaRPr>
            </a:p>
          </p:txBody>
        </p:sp>
        <p:grpSp>
          <p:nvGrpSpPr>
            <p:cNvPr id="459" name="Group 458">
              <a:extLst>
                <a:ext uri="{FF2B5EF4-FFF2-40B4-BE49-F238E27FC236}">
                  <a16:creationId xmlns:a16="http://schemas.microsoft.com/office/drawing/2014/main" id="{FB0727D2-E86D-4476-9087-EF6A178E9213}"/>
                </a:ext>
              </a:extLst>
            </p:cNvPr>
            <p:cNvGrpSpPr/>
            <p:nvPr/>
          </p:nvGrpSpPr>
          <p:grpSpPr>
            <a:xfrm>
              <a:off x="51719" y="1602608"/>
              <a:ext cx="7276272" cy="369332"/>
              <a:chOff x="51719" y="1602608"/>
              <a:chExt cx="7276272" cy="369332"/>
            </a:xfrm>
          </p:grpSpPr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526556BF-47D9-439C-BE5F-001FC860AC21}"/>
                  </a:ext>
                </a:extLst>
              </p:cNvPr>
              <p:cNvSpPr txBox="1"/>
              <p:nvPr/>
            </p:nvSpPr>
            <p:spPr>
              <a:xfrm>
                <a:off x="51719" y="1602608"/>
                <a:ext cx="233751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chemeClr val="bg1"/>
                    </a:solidFill>
                    <a:latin typeface="Arial Nova" panose="020B0504020202020204" pitchFamily="34" charset="0"/>
                  </a:rPr>
                  <a:t>Challenge</a:t>
                </a: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E6C4BAD2-D85C-44C0-85EB-5E802EE3FED2}"/>
                  </a:ext>
                </a:extLst>
              </p:cNvPr>
              <p:cNvSpPr txBox="1"/>
              <p:nvPr/>
            </p:nvSpPr>
            <p:spPr>
              <a:xfrm>
                <a:off x="3019940" y="1602608"/>
                <a:ext cx="169232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chemeClr val="bg1"/>
                    </a:solidFill>
                    <a:latin typeface="Arial Nova" panose="020B0504020202020204" pitchFamily="34" charset="0"/>
                  </a:rPr>
                  <a:t>Solution</a:t>
                </a:r>
              </a:p>
            </p:txBody>
          </p: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3FCC5F97-C87C-4E80-8F7B-72137799BC9F}"/>
                  </a:ext>
                </a:extLst>
              </p:cNvPr>
              <p:cNvSpPr txBox="1"/>
              <p:nvPr/>
            </p:nvSpPr>
            <p:spPr>
              <a:xfrm>
                <a:off x="5635669" y="1602608"/>
                <a:ext cx="169232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chemeClr val="bg1"/>
                    </a:solidFill>
                    <a:latin typeface="Arial Nova" panose="020B0504020202020204" pitchFamily="34" charset="0"/>
                  </a:rPr>
                  <a:t>Results</a:t>
                </a:r>
              </a:p>
            </p:txBody>
          </p:sp>
          <p:cxnSp>
            <p:nvCxnSpPr>
              <p:cNvPr id="58" name="Straight Arrow Connector 57">
                <a:extLst>
                  <a:ext uri="{FF2B5EF4-FFF2-40B4-BE49-F238E27FC236}">
                    <a16:creationId xmlns:a16="http://schemas.microsoft.com/office/drawing/2014/main" id="{E7B22586-0854-4AC2-A420-8A36C9C528B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919690" y="1799648"/>
                <a:ext cx="1260238" cy="0"/>
              </a:xfrm>
              <a:prstGeom prst="straightConnector1">
                <a:avLst/>
              </a:prstGeom>
              <a:ln w="28575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9" name="Straight Arrow Connector 198">
                <a:extLst>
                  <a:ext uri="{FF2B5EF4-FFF2-40B4-BE49-F238E27FC236}">
                    <a16:creationId xmlns:a16="http://schemas.microsoft.com/office/drawing/2014/main" id="{22DF5555-C1FB-455C-830C-3C398D49789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610011" y="1799648"/>
                <a:ext cx="1260238" cy="0"/>
              </a:xfrm>
              <a:prstGeom prst="straightConnector1">
                <a:avLst/>
              </a:prstGeom>
              <a:ln w="28575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41526297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TextBox 281">
            <a:extLst>
              <a:ext uri="{FF2B5EF4-FFF2-40B4-BE49-F238E27FC236}">
                <a16:creationId xmlns:a16="http://schemas.microsoft.com/office/drawing/2014/main" id="{4AF8D556-850C-4741-90AE-AD12FAB977AE}"/>
              </a:ext>
            </a:extLst>
          </p:cNvPr>
          <p:cNvSpPr txBox="1"/>
          <p:nvPr/>
        </p:nvSpPr>
        <p:spPr>
          <a:xfrm>
            <a:off x="-11043" y="9719846"/>
            <a:ext cx="37398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2"/>
                </a:solidFill>
                <a:latin typeface="Arial Nova Light" panose="020B0304020202020204" pitchFamily="34" charset="0"/>
              </a:rPr>
              <a:t>This institution is an equal opportunity provider. </a:t>
            </a:r>
          </a:p>
          <a:p>
            <a:r>
              <a:rPr lang="en-US" sz="800" dirty="0">
                <a:solidFill>
                  <a:schemeClr val="tx2"/>
                </a:solidFill>
                <a:latin typeface="Arial Nova Light" panose="020B0304020202020204" pitchFamily="34" charset="0"/>
              </a:rPr>
              <a:t>This was funded by USDA's Supplemental Nutrition Assistance Program – SNAP.</a:t>
            </a:r>
          </a:p>
        </p:txBody>
      </p:sp>
      <p:sp>
        <p:nvSpPr>
          <p:cNvPr id="452" name="Rectangle 451">
            <a:extLst>
              <a:ext uri="{FF2B5EF4-FFF2-40B4-BE49-F238E27FC236}">
                <a16:creationId xmlns:a16="http://schemas.microsoft.com/office/drawing/2014/main" id="{5843860E-1ADC-4A16-9A73-A9205300044F}"/>
              </a:ext>
            </a:extLst>
          </p:cNvPr>
          <p:cNvSpPr/>
          <p:nvPr/>
        </p:nvSpPr>
        <p:spPr>
          <a:xfrm>
            <a:off x="2076854" y="0"/>
            <a:ext cx="5711587" cy="956284"/>
          </a:xfrm>
          <a:prstGeom prst="rect">
            <a:avLst/>
          </a:prstGeom>
          <a:solidFill>
            <a:srgbClr val="1D36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r>
              <a:rPr lang="en-US" b="1" dirty="0">
                <a:latin typeface="Arial Nova" panose="020B0504020202020204" pitchFamily="34" charset="0"/>
              </a:rPr>
              <a:t>SNAP-Ed Innovates During the COVID-19 Pandemic</a:t>
            </a:r>
          </a:p>
          <a:p>
            <a:r>
              <a:rPr lang="en-US" sz="1550" dirty="0">
                <a:latin typeface="Arial Nova Light" panose="020B0304020202020204" pitchFamily="34" charset="0"/>
              </a:rPr>
              <a:t>Supporting Healthy Food Choices and Promoting Physical Activity</a:t>
            </a:r>
          </a:p>
        </p:txBody>
      </p:sp>
      <p:sp>
        <p:nvSpPr>
          <p:cNvPr id="277" name="TextBox 276">
            <a:extLst>
              <a:ext uri="{FF2B5EF4-FFF2-40B4-BE49-F238E27FC236}">
                <a16:creationId xmlns:a16="http://schemas.microsoft.com/office/drawing/2014/main" id="{55D573F2-B6F7-488F-8C2D-2D01E70E5EAA}"/>
              </a:ext>
            </a:extLst>
          </p:cNvPr>
          <p:cNvSpPr txBox="1"/>
          <p:nvPr/>
        </p:nvSpPr>
        <p:spPr>
          <a:xfrm>
            <a:off x="0" y="2058653"/>
            <a:ext cx="31799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53"/>
                </a:solidFill>
                <a:latin typeface="Arial Nova" panose="020B0504020202020204" pitchFamily="34" charset="0"/>
              </a:rPr>
              <a:t>Direct Education</a:t>
            </a:r>
          </a:p>
        </p:txBody>
      </p:sp>
      <p:sp>
        <p:nvSpPr>
          <p:cNvPr id="279" name="TextBox 278">
            <a:extLst>
              <a:ext uri="{FF2B5EF4-FFF2-40B4-BE49-F238E27FC236}">
                <a16:creationId xmlns:a16="http://schemas.microsoft.com/office/drawing/2014/main" id="{B43DE731-4AC3-470A-9A16-9B3FCC6EF587}"/>
              </a:ext>
            </a:extLst>
          </p:cNvPr>
          <p:cNvSpPr txBox="1"/>
          <p:nvPr/>
        </p:nvSpPr>
        <p:spPr>
          <a:xfrm>
            <a:off x="0" y="4495685"/>
            <a:ext cx="7355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53"/>
                </a:solidFill>
                <a:latin typeface="Arial Nova" panose="020B0504020202020204" pitchFamily="34" charset="0"/>
              </a:rPr>
              <a:t>Policy, Systems, and Environmental Change Interventions</a:t>
            </a:r>
          </a:p>
        </p:txBody>
      </p:sp>
      <p:sp>
        <p:nvSpPr>
          <p:cNvPr id="287" name="TextBox 286">
            <a:extLst>
              <a:ext uri="{FF2B5EF4-FFF2-40B4-BE49-F238E27FC236}">
                <a16:creationId xmlns:a16="http://schemas.microsoft.com/office/drawing/2014/main" id="{29677C38-2735-4760-A93B-C77CD9373535}"/>
              </a:ext>
            </a:extLst>
          </p:cNvPr>
          <p:cNvSpPr txBox="1"/>
          <p:nvPr/>
        </p:nvSpPr>
        <p:spPr>
          <a:xfrm>
            <a:off x="0" y="6949869"/>
            <a:ext cx="65372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53"/>
                </a:solidFill>
                <a:latin typeface="Arial Nova" panose="020B0504020202020204" pitchFamily="34" charset="0"/>
              </a:rPr>
              <a:t>Sectors of Influence</a:t>
            </a:r>
          </a:p>
        </p:txBody>
      </p:sp>
      <p:sp>
        <p:nvSpPr>
          <p:cNvPr id="462" name="Rectangle 461">
            <a:extLst>
              <a:ext uri="{FF2B5EF4-FFF2-40B4-BE49-F238E27FC236}">
                <a16:creationId xmlns:a16="http://schemas.microsoft.com/office/drawing/2014/main" id="{0CC3C2AB-AD84-47AB-8AFB-F5780320C4C1}"/>
              </a:ext>
            </a:extLst>
          </p:cNvPr>
          <p:cNvSpPr/>
          <p:nvPr/>
        </p:nvSpPr>
        <p:spPr>
          <a:xfrm>
            <a:off x="815" y="9375261"/>
            <a:ext cx="77715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1D366C"/>
                </a:solidFill>
                <a:latin typeface="Arial Nova Light" panose="020B03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 more information visit </a:t>
            </a:r>
            <a:endParaRPr lang="en-US" dirty="0">
              <a:solidFill>
                <a:srgbClr val="1D366C"/>
              </a:solidFill>
              <a:latin typeface="Arial Nova Light" panose="020B0304020202020204" pitchFamily="34" charset="0"/>
            </a:endParaRPr>
          </a:p>
        </p:txBody>
      </p:sp>
      <p:pic>
        <p:nvPicPr>
          <p:cNvPr id="5" name="Picture 4" descr="A picture containing computer, sitting, computer, drawing&#10;&#10;Description automatically generated">
            <a:extLst>
              <a:ext uri="{FF2B5EF4-FFF2-40B4-BE49-F238E27FC236}">
                <a16:creationId xmlns:a16="http://schemas.microsoft.com/office/drawing/2014/main" id="{32308574-50FB-4611-B4A8-C478E14A4F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9238" y="4416743"/>
            <a:ext cx="731520" cy="731520"/>
          </a:xfrm>
          <a:prstGeom prst="rect">
            <a:avLst/>
          </a:prstGeom>
        </p:spPr>
      </p:pic>
      <p:pic>
        <p:nvPicPr>
          <p:cNvPr id="46" name="Picture 45" descr="Icon&#10;&#10;Description automatically generated">
            <a:extLst>
              <a:ext uri="{FF2B5EF4-FFF2-40B4-BE49-F238E27FC236}">
                <a16:creationId xmlns:a16="http://schemas.microsoft.com/office/drawing/2014/main" id="{3E0FEE5D-526D-4932-AB7E-189BA0F835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9621" y="3732440"/>
            <a:ext cx="731520" cy="731520"/>
          </a:xfrm>
          <a:prstGeom prst="rect">
            <a:avLst/>
          </a:prstGeom>
        </p:spPr>
      </p:pic>
      <p:pic>
        <p:nvPicPr>
          <p:cNvPr id="48" name="Picture 47" descr="A close up of a logo&#10;&#10;Description automatically generated">
            <a:extLst>
              <a:ext uri="{FF2B5EF4-FFF2-40B4-BE49-F238E27FC236}">
                <a16:creationId xmlns:a16="http://schemas.microsoft.com/office/drawing/2014/main" id="{3BCC08E4-C819-402D-9FE6-DC6B2C9BE2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10017" y="4353182"/>
            <a:ext cx="993563" cy="993563"/>
          </a:xfrm>
          <a:prstGeom prst="rect">
            <a:avLst/>
          </a:prstGeom>
        </p:spPr>
      </p:pic>
      <p:pic>
        <p:nvPicPr>
          <p:cNvPr id="56" name="Picture 55" descr="A picture containing text&#10;&#10;Description automatically generated">
            <a:extLst>
              <a:ext uri="{FF2B5EF4-FFF2-40B4-BE49-F238E27FC236}">
                <a16:creationId xmlns:a16="http://schemas.microsoft.com/office/drawing/2014/main" id="{97B6D28C-5768-4115-AAF4-FC4B0C3E38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84273" y="4494348"/>
            <a:ext cx="731520" cy="73152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A040D321-684B-4C37-A369-B6194E5780A6}"/>
              </a:ext>
            </a:extLst>
          </p:cNvPr>
          <p:cNvSpPr/>
          <p:nvPr/>
        </p:nvSpPr>
        <p:spPr>
          <a:xfrm>
            <a:off x="-3097354" y="246165"/>
            <a:ext cx="2390671" cy="6172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 Nova Light" panose="020B0304020202020204" pitchFamily="34" charset="0"/>
              </a:rPr>
              <a:t>Enter your logo here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6BCC8BD6-4195-4753-8830-E3F0B8F7BC65}"/>
              </a:ext>
            </a:extLst>
          </p:cNvPr>
          <p:cNvSpPr/>
          <p:nvPr/>
        </p:nvSpPr>
        <p:spPr>
          <a:xfrm>
            <a:off x="-6240379" y="1312954"/>
            <a:ext cx="5490376" cy="11701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US" dirty="0">
                <a:solidFill>
                  <a:schemeClr val="tx1"/>
                </a:solidFill>
                <a:latin typeface="Arial Nova Light" panose="020B0304020202020204" pitchFamily="34" charset="0"/>
              </a:rPr>
              <a:t>These topic areas are instructive, not prescriptive – they are intended to allow you to think about your innovation within the Framework, but your story may not necessarily neatly fit in these areas, and this is ok. 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A53649DC-A086-4DA6-B425-850378E6D280}"/>
              </a:ext>
            </a:extLst>
          </p:cNvPr>
          <p:cNvSpPr/>
          <p:nvPr/>
        </p:nvSpPr>
        <p:spPr>
          <a:xfrm>
            <a:off x="-5089376" y="9337043"/>
            <a:ext cx="43662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Arial Nova Light" panose="020B03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Insert your website link to prompt for more information.</a:t>
            </a:r>
            <a:endParaRPr lang="en-US" dirty="0">
              <a:latin typeface="Arial Nova Light" panose="020B0304020202020204" pitchFamily="34" charset="0"/>
            </a:endParaRPr>
          </a:p>
        </p:txBody>
      </p:sp>
      <p:pic>
        <p:nvPicPr>
          <p:cNvPr id="74" name="Picture 73" descr="Icon&#10;&#10;Description automatically generated">
            <a:extLst>
              <a:ext uri="{FF2B5EF4-FFF2-40B4-BE49-F238E27FC236}">
                <a16:creationId xmlns:a16="http://schemas.microsoft.com/office/drawing/2014/main" id="{6A195709-EE42-40D3-8513-6C3794D778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58990" y="3044731"/>
            <a:ext cx="731520" cy="731520"/>
          </a:xfrm>
          <a:prstGeom prst="rect">
            <a:avLst/>
          </a:prstGeom>
        </p:spPr>
      </p:pic>
      <p:pic>
        <p:nvPicPr>
          <p:cNvPr id="75" name="Picture 74" descr="Icon&#10;&#10;Description automatically generated">
            <a:extLst>
              <a:ext uri="{FF2B5EF4-FFF2-40B4-BE49-F238E27FC236}">
                <a16:creationId xmlns:a16="http://schemas.microsoft.com/office/drawing/2014/main" id="{AEE95600-831C-47A3-91BF-E12263A9590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96698" y="3048136"/>
            <a:ext cx="731520" cy="731520"/>
          </a:xfrm>
          <a:prstGeom prst="rect">
            <a:avLst/>
          </a:prstGeom>
        </p:spPr>
      </p:pic>
      <p:pic>
        <p:nvPicPr>
          <p:cNvPr id="76" name="Picture 75" descr="Diagram&#10;&#10;Description automatically generated">
            <a:extLst>
              <a:ext uri="{FF2B5EF4-FFF2-40B4-BE49-F238E27FC236}">
                <a16:creationId xmlns:a16="http://schemas.microsoft.com/office/drawing/2014/main" id="{4CFA929A-7F44-4FDC-A521-70AC34823E5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84473" y="3048136"/>
            <a:ext cx="731520" cy="731520"/>
          </a:xfrm>
          <a:prstGeom prst="rect">
            <a:avLst/>
          </a:prstGeom>
        </p:spPr>
      </p:pic>
      <p:pic>
        <p:nvPicPr>
          <p:cNvPr id="77" name="Picture 76" descr="Icon&#10;&#10;Description automatically generated">
            <a:extLst>
              <a:ext uri="{FF2B5EF4-FFF2-40B4-BE49-F238E27FC236}">
                <a16:creationId xmlns:a16="http://schemas.microsoft.com/office/drawing/2014/main" id="{3F8B64D5-C99D-41C2-9B8D-D4505BE1575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96698" y="3675078"/>
            <a:ext cx="731520" cy="731520"/>
          </a:xfrm>
          <a:prstGeom prst="rect">
            <a:avLst/>
          </a:prstGeom>
        </p:spPr>
      </p:pic>
      <p:pic>
        <p:nvPicPr>
          <p:cNvPr id="78" name="Picture 77" descr="Icon&#10;&#10;Description automatically generated">
            <a:extLst>
              <a:ext uri="{FF2B5EF4-FFF2-40B4-BE49-F238E27FC236}">
                <a16:creationId xmlns:a16="http://schemas.microsoft.com/office/drawing/2014/main" id="{018BCD2C-3C46-48EF-BC43-088BA5511FF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14213" y="3675078"/>
            <a:ext cx="731520" cy="731520"/>
          </a:xfrm>
          <a:prstGeom prst="rect">
            <a:avLst/>
          </a:prstGeom>
        </p:spPr>
      </p:pic>
      <p:pic>
        <p:nvPicPr>
          <p:cNvPr id="79" name="Picture 78" descr="A close up of a sign&#10;&#10;Description automatically generated">
            <a:extLst>
              <a:ext uri="{FF2B5EF4-FFF2-40B4-BE49-F238E27FC236}">
                <a16:creationId xmlns:a16="http://schemas.microsoft.com/office/drawing/2014/main" id="{06B4956B-FDF0-4A58-9A8C-81BFA84F0C4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4918" y="3675078"/>
            <a:ext cx="731520" cy="731520"/>
          </a:xfrm>
          <a:prstGeom prst="rect">
            <a:avLst/>
          </a:prstGeom>
        </p:spPr>
      </p:pic>
      <p:pic>
        <p:nvPicPr>
          <p:cNvPr id="80" name="Picture 79" descr="Shape&#10;&#10;Description automatically generated">
            <a:extLst>
              <a:ext uri="{FF2B5EF4-FFF2-40B4-BE49-F238E27FC236}">
                <a16:creationId xmlns:a16="http://schemas.microsoft.com/office/drawing/2014/main" id="{3B3F767B-5288-4D89-B310-9CF216CC9A9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92636" y="4484203"/>
            <a:ext cx="731520" cy="731520"/>
          </a:xfrm>
          <a:prstGeom prst="rect">
            <a:avLst/>
          </a:prstGeom>
        </p:spPr>
      </p:pic>
      <p:pic>
        <p:nvPicPr>
          <p:cNvPr id="81" name="Picture 80" descr="Icon&#10;&#10;Description automatically generated">
            <a:extLst>
              <a:ext uri="{FF2B5EF4-FFF2-40B4-BE49-F238E27FC236}">
                <a16:creationId xmlns:a16="http://schemas.microsoft.com/office/drawing/2014/main" id="{B6FD2401-8EA3-4402-99D0-B69CDEA456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49709" y="4484203"/>
            <a:ext cx="731520" cy="731520"/>
          </a:xfrm>
          <a:prstGeom prst="rect">
            <a:avLst/>
          </a:prstGeom>
        </p:spPr>
      </p:pic>
      <p:pic>
        <p:nvPicPr>
          <p:cNvPr id="82" name="Picture 81" descr="Icon&#10;&#10;Description automatically generated">
            <a:extLst>
              <a:ext uri="{FF2B5EF4-FFF2-40B4-BE49-F238E27FC236}">
                <a16:creationId xmlns:a16="http://schemas.microsoft.com/office/drawing/2014/main" id="{1EFB1FBA-50F4-451E-8866-478B22F010C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74924" y="5180256"/>
            <a:ext cx="731520" cy="731520"/>
          </a:xfrm>
          <a:prstGeom prst="rect">
            <a:avLst/>
          </a:prstGeom>
        </p:spPr>
      </p:pic>
      <p:pic>
        <p:nvPicPr>
          <p:cNvPr id="83" name="Picture 82" descr="Icon&#10;&#10;Description automatically generated">
            <a:extLst>
              <a:ext uri="{FF2B5EF4-FFF2-40B4-BE49-F238E27FC236}">
                <a16:creationId xmlns:a16="http://schemas.microsoft.com/office/drawing/2014/main" id="{37179F6D-79B2-4FA3-BA09-870071432D5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57109" y="5180256"/>
            <a:ext cx="731520" cy="731520"/>
          </a:xfrm>
          <a:prstGeom prst="rect">
            <a:avLst/>
          </a:prstGeom>
        </p:spPr>
      </p:pic>
      <p:pic>
        <p:nvPicPr>
          <p:cNvPr id="86" name="Picture 85" descr="Icon&#10;&#10;Description automatically generated">
            <a:extLst>
              <a:ext uri="{FF2B5EF4-FFF2-40B4-BE49-F238E27FC236}">
                <a16:creationId xmlns:a16="http://schemas.microsoft.com/office/drawing/2014/main" id="{8D045377-06D6-492E-A3D2-2CE89125361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85144" y="5180256"/>
            <a:ext cx="731520" cy="731520"/>
          </a:xfrm>
          <a:prstGeom prst="rect">
            <a:avLst/>
          </a:prstGeom>
        </p:spPr>
      </p:pic>
      <p:pic>
        <p:nvPicPr>
          <p:cNvPr id="87" name="Picture 86" descr="Icon&#10;&#10;Description automatically generated">
            <a:extLst>
              <a:ext uri="{FF2B5EF4-FFF2-40B4-BE49-F238E27FC236}">
                <a16:creationId xmlns:a16="http://schemas.microsoft.com/office/drawing/2014/main" id="{3BD3B9FC-D6CD-4314-9E68-C87C2455072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05887" y="5180256"/>
            <a:ext cx="731520" cy="731520"/>
          </a:xfrm>
          <a:prstGeom prst="rect">
            <a:avLst/>
          </a:prstGeom>
        </p:spPr>
      </p:pic>
      <p:pic>
        <p:nvPicPr>
          <p:cNvPr id="88" name="Picture 87" descr="Icon&#10;&#10;Description automatically generated">
            <a:extLst>
              <a:ext uri="{FF2B5EF4-FFF2-40B4-BE49-F238E27FC236}">
                <a16:creationId xmlns:a16="http://schemas.microsoft.com/office/drawing/2014/main" id="{03A66E3D-AB5A-49CF-A7C9-B28CB614900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2645" y="220245"/>
            <a:ext cx="457200" cy="457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9" name="Picture 88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87754D0B-4031-4703-AFC1-BCD367CF285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0177" y="907572"/>
            <a:ext cx="457200" cy="457200"/>
          </a:xfrm>
          <a:prstGeom prst="rect">
            <a:avLst/>
          </a:prstGeom>
        </p:spPr>
      </p:pic>
      <p:pic>
        <p:nvPicPr>
          <p:cNvPr id="90" name="Picture 89" descr="Icon&#10;&#10;Description automatically generated">
            <a:extLst>
              <a:ext uri="{FF2B5EF4-FFF2-40B4-BE49-F238E27FC236}">
                <a16:creationId xmlns:a16="http://schemas.microsoft.com/office/drawing/2014/main" id="{6150CC0F-BE5F-46DF-BB1C-FDC016128BD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0091" y="907572"/>
            <a:ext cx="457200" cy="457200"/>
          </a:xfrm>
          <a:prstGeom prst="rect">
            <a:avLst/>
          </a:prstGeom>
        </p:spPr>
      </p:pic>
      <p:pic>
        <p:nvPicPr>
          <p:cNvPr id="91" name="Picture 90" descr="Icon&#10;&#10;Description automatically generated">
            <a:extLst>
              <a:ext uri="{FF2B5EF4-FFF2-40B4-BE49-F238E27FC236}">
                <a16:creationId xmlns:a16="http://schemas.microsoft.com/office/drawing/2014/main" id="{4E750ACD-6C13-4ACA-9935-9F5062FA60F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0032" y="1542652"/>
            <a:ext cx="457200" cy="457200"/>
          </a:xfrm>
          <a:prstGeom prst="rect">
            <a:avLst/>
          </a:prstGeom>
        </p:spPr>
      </p:pic>
      <p:pic>
        <p:nvPicPr>
          <p:cNvPr id="92" name="Picture 91" descr="Logo&#10;&#10;Description automatically generated">
            <a:extLst>
              <a:ext uri="{FF2B5EF4-FFF2-40B4-BE49-F238E27FC236}">
                <a16:creationId xmlns:a16="http://schemas.microsoft.com/office/drawing/2014/main" id="{FFA653A3-0F69-49C2-8A48-DD74C7BFC12F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0091" y="228413"/>
            <a:ext cx="457200" cy="457200"/>
          </a:xfrm>
          <a:prstGeom prst="rect">
            <a:avLst/>
          </a:prstGeom>
        </p:spPr>
      </p:pic>
      <p:pic>
        <p:nvPicPr>
          <p:cNvPr id="93" name="Picture 92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F12D2098-8A19-4A85-AA52-C9D1147CB99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2645" y="1531477"/>
            <a:ext cx="457200" cy="457200"/>
          </a:xfrm>
          <a:prstGeom prst="rect">
            <a:avLst/>
          </a:prstGeom>
        </p:spPr>
      </p:pic>
      <p:pic>
        <p:nvPicPr>
          <p:cNvPr id="94" name="Picture 93" descr="Icon&#10;&#10;Description automatically generated">
            <a:extLst>
              <a:ext uri="{FF2B5EF4-FFF2-40B4-BE49-F238E27FC236}">
                <a16:creationId xmlns:a16="http://schemas.microsoft.com/office/drawing/2014/main" id="{C0F84FCF-4001-4197-94A1-CF57B58ADCD9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57592" y="5180256"/>
            <a:ext cx="731520" cy="731520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1F1E871-52B7-4E6D-93EA-7F0308A39932}"/>
              </a:ext>
            </a:extLst>
          </p:cNvPr>
          <p:cNvCxnSpPr/>
          <p:nvPr/>
        </p:nvCxnSpPr>
        <p:spPr>
          <a:xfrm>
            <a:off x="-830329" y="656125"/>
            <a:ext cx="62411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5" name="Rectangle 94">
            <a:extLst>
              <a:ext uri="{FF2B5EF4-FFF2-40B4-BE49-F238E27FC236}">
                <a16:creationId xmlns:a16="http://schemas.microsoft.com/office/drawing/2014/main" id="{5C9B2BE5-9635-43FA-A7CB-8845D89F9F61}"/>
              </a:ext>
            </a:extLst>
          </p:cNvPr>
          <p:cNvSpPr/>
          <p:nvPr/>
        </p:nvSpPr>
        <p:spPr>
          <a:xfrm>
            <a:off x="-5086500" y="2763703"/>
            <a:ext cx="2860946" cy="4063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  <a:latin typeface="Arial Nova Light" panose="020B0304020202020204" pitchFamily="34" charset="0"/>
              </a:rPr>
              <a:t>Insert icons as appropriate</a:t>
            </a:r>
          </a:p>
        </p:txBody>
      </p:sp>
      <p:cxnSp>
        <p:nvCxnSpPr>
          <p:cNvPr id="96" name="Straight Arrow Connector 95">
            <a:extLst>
              <a:ext uri="{FF2B5EF4-FFF2-40B4-BE49-F238E27FC236}">
                <a16:creationId xmlns:a16="http://schemas.microsoft.com/office/drawing/2014/main" id="{4AC2C4FE-9238-4E41-A8C0-A9610CBD3F0A}"/>
              </a:ext>
            </a:extLst>
          </p:cNvPr>
          <p:cNvCxnSpPr/>
          <p:nvPr/>
        </p:nvCxnSpPr>
        <p:spPr>
          <a:xfrm>
            <a:off x="-830329" y="9521709"/>
            <a:ext cx="62411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1" name="Picture 10" descr="A picture containing logo&#10;&#10;Description automatically generated">
            <a:extLst>
              <a:ext uri="{FF2B5EF4-FFF2-40B4-BE49-F238E27FC236}">
                <a16:creationId xmlns:a16="http://schemas.microsoft.com/office/drawing/2014/main" id="{1C3B8714-82C3-46B9-B42C-059B0D675555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4874" y="2966901"/>
            <a:ext cx="731520" cy="731520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3C7C8FE4-A1FA-4991-8DFA-5CEFFB396290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11026" y="3048136"/>
            <a:ext cx="731520" cy="731520"/>
          </a:xfrm>
          <a:prstGeom prst="rect">
            <a:avLst/>
          </a:prstGeom>
        </p:spPr>
      </p:pic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CA0B537F-1185-4F4A-8C49-14DDCA201BAC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6875" y="3048136"/>
            <a:ext cx="731520" cy="731520"/>
          </a:xfrm>
          <a:prstGeom prst="rect">
            <a:avLst/>
          </a:prstGeom>
        </p:spPr>
      </p:pic>
      <p:pic>
        <p:nvPicPr>
          <p:cNvPr id="17" name="Picture 16" descr="Icon&#10;&#10;Description automatically generated">
            <a:extLst>
              <a:ext uri="{FF2B5EF4-FFF2-40B4-BE49-F238E27FC236}">
                <a16:creationId xmlns:a16="http://schemas.microsoft.com/office/drawing/2014/main" id="{0F286B84-E0D4-4E05-A6E1-DC2909734141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44135" y="3675078"/>
            <a:ext cx="731520" cy="731520"/>
          </a:xfrm>
          <a:prstGeom prst="rect">
            <a:avLst/>
          </a:prstGeom>
        </p:spPr>
      </p:pic>
      <p:pic>
        <p:nvPicPr>
          <p:cNvPr id="97" name="Picture 96">
            <a:extLst>
              <a:ext uri="{FF2B5EF4-FFF2-40B4-BE49-F238E27FC236}">
                <a16:creationId xmlns:a16="http://schemas.microsoft.com/office/drawing/2014/main" id="{1584CFDD-3228-4BDA-8F94-8712814E3C44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-5394991" y="3628290"/>
            <a:ext cx="731520" cy="731520"/>
          </a:xfrm>
          <a:prstGeom prst="rect">
            <a:avLst/>
          </a:prstGeom>
        </p:spPr>
      </p:pic>
      <p:cxnSp>
        <p:nvCxnSpPr>
          <p:cNvPr id="98" name="Straight Arrow Connector 97">
            <a:extLst>
              <a:ext uri="{FF2B5EF4-FFF2-40B4-BE49-F238E27FC236}">
                <a16:creationId xmlns:a16="http://schemas.microsoft.com/office/drawing/2014/main" id="{8777FF27-7E98-6E43-A171-79EBB072CCFD}"/>
              </a:ext>
            </a:extLst>
          </p:cNvPr>
          <p:cNvCxnSpPr/>
          <p:nvPr/>
        </p:nvCxnSpPr>
        <p:spPr>
          <a:xfrm>
            <a:off x="-750003" y="1621796"/>
            <a:ext cx="62411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9" name="Rectangle 98">
            <a:extLst>
              <a:ext uri="{FF2B5EF4-FFF2-40B4-BE49-F238E27FC236}">
                <a16:creationId xmlns:a16="http://schemas.microsoft.com/office/drawing/2014/main" id="{CB3D53F9-1091-BE40-9B55-F8ADD3B4BA32}"/>
              </a:ext>
            </a:extLst>
          </p:cNvPr>
          <p:cNvSpPr/>
          <p:nvPr/>
        </p:nvSpPr>
        <p:spPr>
          <a:xfrm>
            <a:off x="8801996" y="6703646"/>
            <a:ext cx="3982468" cy="12003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US" dirty="0">
                <a:solidFill>
                  <a:schemeClr val="tx1"/>
                </a:solidFill>
                <a:latin typeface="Arial Nova Light" panose="020B0304020202020204" pitchFamily="34" charset="0"/>
              </a:rPr>
              <a:t>Option: Omit sectors of influence and move PSE info to the third row and input pictures and quotes into row 2. 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B8DA96B-0AFF-AE42-83C1-E3D8022FBF13}"/>
              </a:ext>
            </a:extLst>
          </p:cNvPr>
          <p:cNvGrpSpPr/>
          <p:nvPr/>
        </p:nvGrpSpPr>
        <p:grpSpPr>
          <a:xfrm>
            <a:off x="8360851" y="7655576"/>
            <a:ext cx="2656986" cy="2326638"/>
            <a:chOff x="9309441" y="4114485"/>
            <a:chExt cx="2656986" cy="2326638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3E269762-1C46-0140-9F09-799874E1DC44}"/>
                </a:ext>
              </a:extLst>
            </p:cNvPr>
            <p:cNvSpPr/>
            <p:nvPr/>
          </p:nvSpPr>
          <p:spPr>
            <a:xfrm>
              <a:off x="9614053" y="4656138"/>
              <a:ext cx="2047763" cy="1187118"/>
            </a:xfrm>
            <a:prstGeom prst="rect">
              <a:avLst/>
            </a:prstGeom>
            <a:solidFill>
              <a:srgbClr val="1D36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07727B81-6A6E-1E43-9054-F48D26514268}"/>
                </a:ext>
              </a:extLst>
            </p:cNvPr>
            <p:cNvGrpSpPr/>
            <p:nvPr/>
          </p:nvGrpSpPr>
          <p:grpSpPr>
            <a:xfrm>
              <a:off x="9309441" y="4114485"/>
              <a:ext cx="2656986" cy="2326638"/>
              <a:chOff x="9464423" y="2231721"/>
              <a:chExt cx="2656986" cy="2326638"/>
            </a:xfrm>
          </p:grpSpPr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A0BF9DA1-466C-FA41-BF96-7DDC7DE06943}"/>
                  </a:ext>
                </a:extLst>
              </p:cNvPr>
              <p:cNvSpPr/>
              <p:nvPr/>
            </p:nvSpPr>
            <p:spPr>
              <a:xfrm>
                <a:off x="9567906" y="2346834"/>
                <a:ext cx="2495793" cy="2011680"/>
              </a:xfrm>
              <a:prstGeom prst="rect">
                <a:avLst/>
              </a:prstGeom>
              <a:solidFill>
                <a:schemeClr val="tx2">
                  <a:alpha val="22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84" name="Picture 83" descr="A picture containing logo&#10;&#10;Description automatically generated">
                <a:extLst>
                  <a:ext uri="{FF2B5EF4-FFF2-40B4-BE49-F238E27FC236}">
                    <a16:creationId xmlns:a16="http://schemas.microsoft.com/office/drawing/2014/main" id="{F579013C-303B-4BCF-8C1F-85BE181C99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464423" y="2231721"/>
                <a:ext cx="731520" cy="731520"/>
              </a:xfrm>
              <a:prstGeom prst="rect">
                <a:avLst/>
              </a:prstGeom>
            </p:spPr>
          </p:pic>
          <p:pic>
            <p:nvPicPr>
              <p:cNvPr id="85" name="Picture 84" descr="Logo&#10;&#10;Description automatically generated">
                <a:extLst>
                  <a:ext uri="{FF2B5EF4-FFF2-40B4-BE49-F238E27FC236}">
                    <a16:creationId xmlns:a16="http://schemas.microsoft.com/office/drawing/2014/main" id="{9269E2A9-86CA-4B1B-966B-779BCEFBF3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389889" y="3826839"/>
                <a:ext cx="731520" cy="731520"/>
              </a:xfrm>
              <a:prstGeom prst="rect">
                <a:avLst/>
              </a:prstGeom>
            </p:spPr>
          </p:pic>
        </p:grp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CD5C635F-D8FE-214A-ABB7-9CE002FEF291}"/>
              </a:ext>
            </a:extLst>
          </p:cNvPr>
          <p:cNvSpPr txBox="1"/>
          <p:nvPr/>
        </p:nvSpPr>
        <p:spPr>
          <a:xfrm>
            <a:off x="8744657" y="8338035"/>
            <a:ext cx="18280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200" dirty="0">
                <a:solidFill>
                  <a:schemeClr val="bg1"/>
                </a:solidFill>
                <a:latin typeface="Arial Nova Light" panose="020B0304020202020204" pitchFamily="34" charset="0"/>
              </a:rPr>
              <a:t>Insert a quote in this box from a participant to reinforce your story.</a:t>
            </a:r>
          </a:p>
          <a:p>
            <a:pPr lvl="0"/>
            <a:endParaRPr lang="en-US" sz="1200" dirty="0">
              <a:solidFill>
                <a:schemeClr val="bg1"/>
              </a:solidFill>
              <a:latin typeface="Arial Nova Light" panose="020B0304020202020204" pitchFamily="34" charset="0"/>
            </a:endParaRPr>
          </a:p>
          <a:p>
            <a:pPr lvl="0" algn="r"/>
            <a:r>
              <a:rPr lang="en-US" sz="1200" dirty="0">
                <a:solidFill>
                  <a:schemeClr val="bg1"/>
                </a:solidFill>
                <a:latin typeface="Arial Nova Light" panose="020B0304020202020204" pitchFamily="34" charset="0"/>
              </a:rPr>
              <a:t>- Participant</a:t>
            </a:r>
          </a:p>
        </p:txBody>
      </p:sp>
      <p:cxnSp>
        <p:nvCxnSpPr>
          <p:cNvPr id="100" name="Straight Arrow Connector 99">
            <a:extLst>
              <a:ext uri="{FF2B5EF4-FFF2-40B4-BE49-F238E27FC236}">
                <a16:creationId xmlns:a16="http://schemas.microsoft.com/office/drawing/2014/main" id="{98C3757B-376B-944E-8820-9D02F2B403B2}"/>
              </a:ext>
            </a:extLst>
          </p:cNvPr>
          <p:cNvCxnSpPr>
            <a:cxnSpLocks/>
          </p:cNvCxnSpPr>
          <p:nvPr/>
        </p:nvCxnSpPr>
        <p:spPr>
          <a:xfrm flipH="1">
            <a:off x="8051611" y="6899099"/>
            <a:ext cx="61848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5" name="Picture 104" descr="Icon&#10;&#10;Description automatically generated">
            <a:extLst>
              <a:ext uri="{FF2B5EF4-FFF2-40B4-BE49-F238E27FC236}">
                <a16:creationId xmlns:a16="http://schemas.microsoft.com/office/drawing/2014/main" id="{FA147426-D405-3546-B2BF-F0AEC8172525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30550" y="5975614"/>
            <a:ext cx="822331" cy="822331"/>
          </a:xfrm>
          <a:prstGeom prst="rect">
            <a:avLst/>
          </a:prstGeom>
        </p:spPr>
      </p:pic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57A5D8B7-E024-044C-B66F-6285C01952E6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43475" y="5961864"/>
            <a:ext cx="731520" cy="731520"/>
          </a:xfrm>
          <a:prstGeom prst="rect">
            <a:avLst/>
          </a:prstGeom>
        </p:spPr>
      </p:pic>
      <p:pic>
        <p:nvPicPr>
          <p:cNvPr id="31" name="Picture 30" descr="Icon&#10;&#10;Description automatically generated">
            <a:extLst>
              <a:ext uri="{FF2B5EF4-FFF2-40B4-BE49-F238E27FC236}">
                <a16:creationId xmlns:a16="http://schemas.microsoft.com/office/drawing/2014/main" id="{1E2EC069-2752-2042-BAA8-C74B3AD276B1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88713" y="5051070"/>
            <a:ext cx="998675" cy="998675"/>
          </a:xfrm>
          <a:prstGeom prst="rect">
            <a:avLst/>
          </a:prstGeom>
        </p:spPr>
      </p:pic>
      <p:pic>
        <p:nvPicPr>
          <p:cNvPr id="33" name="Picture 32" descr="Icon&#10;&#10;Description automatically generated">
            <a:extLst>
              <a:ext uri="{FF2B5EF4-FFF2-40B4-BE49-F238E27FC236}">
                <a16:creationId xmlns:a16="http://schemas.microsoft.com/office/drawing/2014/main" id="{E8CDFAF3-5311-1E46-965A-824A42EA6724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54231" y="4469835"/>
            <a:ext cx="851832" cy="851832"/>
          </a:xfrm>
          <a:prstGeom prst="rect">
            <a:avLst/>
          </a:prstGeom>
        </p:spPr>
      </p:pic>
      <p:pic>
        <p:nvPicPr>
          <p:cNvPr id="35" name="Picture 34" descr="Icon&#10;&#10;Description automatically generated">
            <a:extLst>
              <a:ext uri="{FF2B5EF4-FFF2-40B4-BE49-F238E27FC236}">
                <a16:creationId xmlns:a16="http://schemas.microsoft.com/office/drawing/2014/main" id="{FA32EBCD-3572-BF41-9F02-D5DF2C9215F9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5270" y="3722529"/>
            <a:ext cx="751342" cy="751342"/>
          </a:xfrm>
          <a:prstGeom prst="rect">
            <a:avLst/>
          </a:prstGeom>
        </p:spPr>
      </p:pic>
      <p:pic>
        <p:nvPicPr>
          <p:cNvPr id="37" name="Picture 36" descr="A picture containing cat, shirt&#10;&#10;Description automatically generated">
            <a:extLst>
              <a:ext uri="{FF2B5EF4-FFF2-40B4-BE49-F238E27FC236}">
                <a16:creationId xmlns:a16="http://schemas.microsoft.com/office/drawing/2014/main" id="{EAE25586-A50F-8D40-A097-1D4756A09B80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22316" y="3003452"/>
            <a:ext cx="733771" cy="73377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72AD91C1-3C74-9A4F-9820-6D263782FE66}"/>
              </a:ext>
            </a:extLst>
          </p:cNvPr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-4129936" y="5856365"/>
            <a:ext cx="948975" cy="948975"/>
          </a:xfrm>
          <a:prstGeom prst="rect">
            <a:avLst/>
          </a:prstGeom>
        </p:spPr>
      </p:pic>
      <p:sp>
        <p:nvSpPr>
          <p:cNvPr id="111" name="Rectangle 110">
            <a:extLst>
              <a:ext uri="{FF2B5EF4-FFF2-40B4-BE49-F238E27FC236}">
                <a16:creationId xmlns:a16="http://schemas.microsoft.com/office/drawing/2014/main" id="{AF7F3874-2BED-BF4D-945C-F7964171E554}"/>
              </a:ext>
            </a:extLst>
          </p:cNvPr>
          <p:cNvSpPr/>
          <p:nvPr/>
        </p:nvSpPr>
        <p:spPr>
          <a:xfrm>
            <a:off x="8702890" y="2665700"/>
            <a:ext cx="2496312" cy="2011680"/>
          </a:xfrm>
          <a:prstGeom prst="rect">
            <a:avLst/>
          </a:prstGeom>
          <a:solidFill>
            <a:srgbClr val="E1E1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C0C0C0"/>
              </a:highlight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23CD77BF-8D28-45B1-9007-BE4098A500EA}"/>
              </a:ext>
            </a:extLst>
          </p:cNvPr>
          <p:cNvGrpSpPr/>
          <p:nvPr/>
        </p:nvGrpSpPr>
        <p:grpSpPr>
          <a:xfrm>
            <a:off x="8912815" y="2770859"/>
            <a:ext cx="2102359" cy="1800879"/>
            <a:chOff x="8912815" y="2770859"/>
            <a:chExt cx="2102359" cy="1800879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4A6B4913-7426-4965-815F-3B674061122C}"/>
                </a:ext>
              </a:extLst>
            </p:cNvPr>
            <p:cNvGrpSpPr/>
            <p:nvPr/>
          </p:nvGrpSpPr>
          <p:grpSpPr>
            <a:xfrm>
              <a:off x="9640793" y="2808102"/>
              <a:ext cx="620506" cy="748015"/>
              <a:chOff x="9577303" y="2809039"/>
              <a:chExt cx="620506" cy="748015"/>
            </a:xfrm>
          </p:grpSpPr>
          <p:grpSp>
            <p:nvGrpSpPr>
              <p:cNvPr id="114" name="Group 113">
                <a:extLst>
                  <a:ext uri="{FF2B5EF4-FFF2-40B4-BE49-F238E27FC236}">
                    <a16:creationId xmlns:a16="http://schemas.microsoft.com/office/drawing/2014/main" id="{84B852C6-6A59-0940-A395-BBCCB2D48E7C}"/>
                  </a:ext>
                </a:extLst>
              </p:cNvPr>
              <p:cNvGrpSpPr/>
              <p:nvPr/>
            </p:nvGrpSpPr>
            <p:grpSpPr>
              <a:xfrm>
                <a:off x="9577303" y="2827614"/>
                <a:ext cx="620506" cy="729440"/>
                <a:chOff x="1686162" y="7671546"/>
                <a:chExt cx="693200" cy="814896"/>
              </a:xfrm>
            </p:grpSpPr>
            <p:sp>
              <p:nvSpPr>
                <p:cNvPr id="132" name="TextBox 131">
                  <a:extLst>
                    <a:ext uri="{FF2B5EF4-FFF2-40B4-BE49-F238E27FC236}">
                      <a16:creationId xmlns:a16="http://schemas.microsoft.com/office/drawing/2014/main" id="{C368B7B6-CF8A-C04A-A442-FEF7967DADE9}"/>
                    </a:ext>
                  </a:extLst>
                </p:cNvPr>
                <p:cNvSpPr txBox="1"/>
                <p:nvPr/>
              </p:nvSpPr>
              <p:spPr>
                <a:xfrm>
                  <a:off x="1686162" y="8176992"/>
                  <a:ext cx="693200" cy="30945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200" dirty="0">
                      <a:solidFill>
                        <a:prstClr val="black"/>
                      </a:solidFill>
                      <a:latin typeface="Arial Nova Light" panose="020B0304020202020204" pitchFamily="34" charset="0"/>
                    </a:rPr>
                    <a:t>Learn</a:t>
                  </a:r>
                </a:p>
              </p:txBody>
            </p:sp>
            <p:sp>
              <p:nvSpPr>
                <p:cNvPr id="134" name="Oval 133">
                  <a:extLst>
                    <a:ext uri="{FF2B5EF4-FFF2-40B4-BE49-F238E27FC236}">
                      <a16:creationId xmlns:a16="http://schemas.microsoft.com/office/drawing/2014/main" id="{234C20CB-217E-6541-9DFF-334E1E4FADD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803626" y="7671546"/>
                  <a:ext cx="480118" cy="480117"/>
                </a:xfrm>
                <a:prstGeom prst="ellipse">
                  <a:avLst/>
                </a:prstGeom>
                <a:solidFill>
                  <a:srgbClr val="1D366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pic>
            <p:nvPicPr>
              <p:cNvPr id="30" name="Picture 29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DED8465B-9F5F-134E-A6C6-B77F6DEAB35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700738" y="2809039"/>
                <a:ext cx="411480" cy="411480"/>
              </a:xfrm>
              <a:prstGeom prst="rect">
                <a:avLst/>
              </a:prstGeom>
            </p:spPr>
          </p:pic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7CACC6FC-1B38-4C89-A94B-E2D08E94AC05}"/>
                </a:ext>
              </a:extLst>
            </p:cNvPr>
            <p:cNvGrpSpPr/>
            <p:nvPr/>
          </p:nvGrpSpPr>
          <p:grpSpPr>
            <a:xfrm>
              <a:off x="10394668" y="2820567"/>
              <a:ext cx="620506" cy="764375"/>
              <a:chOff x="10394668" y="2820567"/>
              <a:chExt cx="620506" cy="764375"/>
            </a:xfrm>
          </p:grpSpPr>
          <p:grpSp>
            <p:nvGrpSpPr>
              <p:cNvPr id="116" name="Group 115">
                <a:extLst>
                  <a:ext uri="{FF2B5EF4-FFF2-40B4-BE49-F238E27FC236}">
                    <a16:creationId xmlns:a16="http://schemas.microsoft.com/office/drawing/2014/main" id="{2431C756-7151-644B-A1FB-D00CF87992D3}"/>
                  </a:ext>
                </a:extLst>
              </p:cNvPr>
              <p:cNvGrpSpPr/>
              <p:nvPr/>
            </p:nvGrpSpPr>
            <p:grpSpPr>
              <a:xfrm>
                <a:off x="10394668" y="2831195"/>
                <a:ext cx="620506" cy="753747"/>
                <a:chOff x="2566857" y="7635009"/>
                <a:chExt cx="693200" cy="842051"/>
              </a:xfrm>
            </p:grpSpPr>
            <p:sp>
              <p:nvSpPr>
                <p:cNvPr id="128" name="TextBox 127">
                  <a:extLst>
                    <a:ext uri="{FF2B5EF4-FFF2-40B4-BE49-F238E27FC236}">
                      <a16:creationId xmlns:a16="http://schemas.microsoft.com/office/drawing/2014/main" id="{F3FC143B-030C-5A4D-9034-1C9F7C635D14}"/>
                    </a:ext>
                  </a:extLst>
                </p:cNvPr>
                <p:cNvSpPr txBox="1"/>
                <p:nvPr/>
              </p:nvSpPr>
              <p:spPr>
                <a:xfrm>
                  <a:off x="2566857" y="8167610"/>
                  <a:ext cx="693200" cy="30945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200" dirty="0">
                      <a:solidFill>
                        <a:prstClr val="black"/>
                      </a:solidFill>
                      <a:latin typeface="Arial Nova Light" panose="020B0304020202020204" pitchFamily="34" charset="0"/>
                    </a:rPr>
                    <a:t>Eat</a:t>
                  </a:r>
                </a:p>
              </p:txBody>
            </p:sp>
            <p:sp>
              <p:nvSpPr>
                <p:cNvPr id="130" name="Oval 129">
                  <a:extLst>
                    <a:ext uri="{FF2B5EF4-FFF2-40B4-BE49-F238E27FC236}">
                      <a16:creationId xmlns:a16="http://schemas.microsoft.com/office/drawing/2014/main" id="{6BF8FAF9-83D7-8B44-AEF1-441173FB996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666821" y="7635009"/>
                  <a:ext cx="480119" cy="480118"/>
                </a:xfrm>
                <a:prstGeom prst="ellipse">
                  <a:avLst/>
                </a:prstGeom>
                <a:solidFill>
                  <a:srgbClr val="1D366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pic>
            <p:nvPicPr>
              <p:cNvPr id="34" name="Picture 33" descr="Icon&#10;&#10;Description automatically generated">
                <a:extLst>
                  <a:ext uri="{FF2B5EF4-FFF2-40B4-BE49-F238E27FC236}">
                    <a16:creationId xmlns:a16="http://schemas.microsoft.com/office/drawing/2014/main" id="{7CB451B6-640B-1A4B-88AF-93FA1596D0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483951" y="2820567"/>
                <a:ext cx="411480" cy="411480"/>
              </a:xfrm>
              <a:prstGeom prst="rect">
                <a:avLst/>
              </a:prstGeom>
            </p:spPr>
          </p:pic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82C205A8-2CFE-44D8-9B85-C03579E5257E}"/>
                </a:ext>
              </a:extLst>
            </p:cNvPr>
            <p:cNvGrpSpPr/>
            <p:nvPr/>
          </p:nvGrpSpPr>
          <p:grpSpPr>
            <a:xfrm>
              <a:off x="9657077" y="3852729"/>
              <a:ext cx="620506" cy="719008"/>
              <a:chOff x="9657077" y="3852729"/>
              <a:chExt cx="620506" cy="719008"/>
            </a:xfrm>
          </p:grpSpPr>
          <p:grpSp>
            <p:nvGrpSpPr>
              <p:cNvPr id="118" name="Group 117">
                <a:extLst>
                  <a:ext uri="{FF2B5EF4-FFF2-40B4-BE49-F238E27FC236}">
                    <a16:creationId xmlns:a16="http://schemas.microsoft.com/office/drawing/2014/main" id="{4B34FDBA-92AD-9F41-A54B-0B6F8762FA40}"/>
                  </a:ext>
                </a:extLst>
              </p:cNvPr>
              <p:cNvGrpSpPr/>
              <p:nvPr/>
            </p:nvGrpSpPr>
            <p:grpSpPr>
              <a:xfrm>
                <a:off x="9657077" y="3852729"/>
                <a:ext cx="620506" cy="719008"/>
                <a:chOff x="1742894" y="8801589"/>
                <a:chExt cx="693200" cy="803242"/>
              </a:xfrm>
            </p:grpSpPr>
            <p:sp>
              <p:nvSpPr>
                <p:cNvPr id="122" name="TextBox 121">
                  <a:extLst>
                    <a:ext uri="{FF2B5EF4-FFF2-40B4-BE49-F238E27FC236}">
                      <a16:creationId xmlns:a16="http://schemas.microsoft.com/office/drawing/2014/main" id="{672778C1-26E5-954D-B7F9-7702350D7F81}"/>
                    </a:ext>
                  </a:extLst>
                </p:cNvPr>
                <p:cNvSpPr txBox="1"/>
                <p:nvPr/>
              </p:nvSpPr>
              <p:spPr>
                <a:xfrm>
                  <a:off x="1742894" y="9295381"/>
                  <a:ext cx="693200" cy="29238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 algn="ctr">
                    <a:defRPr sz="1200">
                      <a:solidFill>
                        <a:prstClr val="black"/>
                      </a:solidFill>
                      <a:latin typeface="Arial Nova Light" panose="020B0304020202020204" pitchFamily="34" charset="0"/>
                    </a:defRPr>
                  </a:lvl1pPr>
                </a:lstStyle>
                <a:p>
                  <a:r>
                    <a:rPr lang="en-US" dirty="0"/>
                    <a:t>Shop</a:t>
                  </a:r>
                </a:p>
              </p:txBody>
            </p:sp>
            <p:sp>
              <p:nvSpPr>
                <p:cNvPr id="123" name="Oval 122">
                  <a:extLst>
                    <a:ext uri="{FF2B5EF4-FFF2-40B4-BE49-F238E27FC236}">
                      <a16:creationId xmlns:a16="http://schemas.microsoft.com/office/drawing/2014/main" id="{A8FDD061-3E89-3942-B4C0-FE8ED0D6EB7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833522" y="8801589"/>
                  <a:ext cx="475560" cy="475561"/>
                </a:xfrm>
                <a:prstGeom prst="ellipse">
                  <a:avLst/>
                </a:prstGeom>
                <a:solidFill>
                  <a:srgbClr val="1D366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pic>
            <p:nvPicPr>
              <p:cNvPr id="39" name="Picture 38" descr="Icon&#10;&#10;Description automatically generated">
                <a:extLst>
                  <a:ext uri="{FF2B5EF4-FFF2-40B4-BE49-F238E27FC236}">
                    <a16:creationId xmlns:a16="http://schemas.microsoft.com/office/drawing/2014/main" id="{2D4D0EF3-E035-1A42-8526-4D8D4BD810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741348" y="3867285"/>
                <a:ext cx="411480" cy="411480"/>
              </a:xfrm>
              <a:prstGeom prst="rect">
                <a:avLst/>
              </a:prstGeom>
            </p:spPr>
          </p:pic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38B501AE-43C6-43DC-9D66-D3A90A8856E6}"/>
                </a:ext>
              </a:extLst>
            </p:cNvPr>
            <p:cNvGrpSpPr/>
            <p:nvPr/>
          </p:nvGrpSpPr>
          <p:grpSpPr>
            <a:xfrm>
              <a:off x="8912815" y="2770859"/>
              <a:ext cx="620506" cy="791374"/>
              <a:chOff x="8912815" y="2770859"/>
              <a:chExt cx="620506" cy="791374"/>
            </a:xfrm>
          </p:grpSpPr>
          <p:sp>
            <p:nvSpPr>
              <p:cNvPr id="136" name="TextBox 135">
                <a:extLst>
                  <a:ext uri="{FF2B5EF4-FFF2-40B4-BE49-F238E27FC236}">
                    <a16:creationId xmlns:a16="http://schemas.microsoft.com/office/drawing/2014/main" id="{A471881B-1DF2-EC48-B48D-CF7B79AB10AE}"/>
                  </a:ext>
                </a:extLst>
              </p:cNvPr>
              <p:cNvSpPr txBox="1"/>
              <p:nvPr/>
            </p:nvSpPr>
            <p:spPr>
              <a:xfrm>
                <a:off x="8912815" y="3285234"/>
                <a:ext cx="62050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>
                    <a:solidFill>
                      <a:prstClr val="black"/>
                    </a:solidFill>
                    <a:latin typeface="Arial Nova Light" panose="020B0304020202020204" pitchFamily="34" charset="0"/>
                  </a:rPr>
                  <a:t>Live</a:t>
                </a:r>
              </a:p>
            </p:txBody>
          </p:sp>
          <p:sp>
            <p:nvSpPr>
              <p:cNvPr id="138" name="Oval 137">
                <a:extLst>
                  <a:ext uri="{FF2B5EF4-FFF2-40B4-BE49-F238E27FC236}">
                    <a16:creationId xmlns:a16="http://schemas.microsoft.com/office/drawing/2014/main" id="{E27AFBC2-B791-6746-A9E6-EDA254D96CF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020582" y="2817138"/>
                <a:ext cx="429769" cy="429767"/>
              </a:xfrm>
              <a:prstGeom prst="ellipse">
                <a:avLst/>
              </a:prstGeom>
              <a:solidFill>
                <a:srgbClr val="1D36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41" name="Picture 40" descr="Icon&#10;&#10;Description automatically generated">
                <a:extLst>
                  <a:ext uri="{FF2B5EF4-FFF2-40B4-BE49-F238E27FC236}">
                    <a16:creationId xmlns:a16="http://schemas.microsoft.com/office/drawing/2014/main" id="{1C17CCBB-ACDC-5A4B-95C2-2A53CAA0EC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84006" y="2770859"/>
                <a:ext cx="502920" cy="502920"/>
              </a:xfrm>
              <a:prstGeom prst="rect">
                <a:avLst/>
              </a:prstGeom>
            </p:spPr>
          </p:pic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C03CA4C4-1BB6-4EF2-AECB-CA84F43B22D8}"/>
                </a:ext>
              </a:extLst>
            </p:cNvPr>
            <p:cNvGrpSpPr/>
            <p:nvPr/>
          </p:nvGrpSpPr>
          <p:grpSpPr>
            <a:xfrm>
              <a:off x="10394668" y="3852730"/>
              <a:ext cx="620506" cy="719008"/>
              <a:chOff x="10394668" y="3852730"/>
              <a:chExt cx="620506" cy="719008"/>
            </a:xfrm>
          </p:grpSpPr>
          <p:grpSp>
            <p:nvGrpSpPr>
              <p:cNvPr id="119" name="Group 118">
                <a:extLst>
                  <a:ext uri="{FF2B5EF4-FFF2-40B4-BE49-F238E27FC236}">
                    <a16:creationId xmlns:a16="http://schemas.microsoft.com/office/drawing/2014/main" id="{13DD4249-9579-9F4A-BEFA-116DCAEE35BE}"/>
                  </a:ext>
                </a:extLst>
              </p:cNvPr>
              <p:cNvGrpSpPr/>
              <p:nvPr/>
            </p:nvGrpSpPr>
            <p:grpSpPr>
              <a:xfrm>
                <a:off x="10394668" y="3852730"/>
                <a:ext cx="620506" cy="719008"/>
                <a:chOff x="2566896" y="8801590"/>
                <a:chExt cx="693200" cy="803242"/>
              </a:xfrm>
            </p:grpSpPr>
            <p:sp>
              <p:nvSpPr>
                <p:cNvPr id="120" name="TextBox 119">
                  <a:extLst>
                    <a:ext uri="{FF2B5EF4-FFF2-40B4-BE49-F238E27FC236}">
                      <a16:creationId xmlns:a16="http://schemas.microsoft.com/office/drawing/2014/main" id="{061304E5-61C5-CA40-80BA-DBDC59658A17}"/>
                    </a:ext>
                  </a:extLst>
                </p:cNvPr>
                <p:cNvSpPr txBox="1"/>
                <p:nvPr/>
              </p:nvSpPr>
              <p:spPr>
                <a:xfrm>
                  <a:off x="2566896" y="9295382"/>
                  <a:ext cx="693200" cy="29238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 algn="ctr">
                    <a:defRPr sz="1200">
                      <a:solidFill>
                        <a:prstClr val="black"/>
                      </a:solidFill>
                      <a:latin typeface="Arial Nova Light" panose="020B0304020202020204" pitchFamily="34" charset="0"/>
                    </a:defRPr>
                  </a:lvl1pPr>
                </a:lstStyle>
                <a:p>
                  <a:r>
                    <a:rPr lang="en-US" dirty="0"/>
                    <a:t>Work</a:t>
                  </a:r>
                </a:p>
              </p:txBody>
            </p:sp>
            <p:sp>
              <p:nvSpPr>
                <p:cNvPr id="121" name="Oval 120">
                  <a:extLst>
                    <a:ext uri="{FF2B5EF4-FFF2-40B4-BE49-F238E27FC236}">
                      <a16:creationId xmlns:a16="http://schemas.microsoft.com/office/drawing/2014/main" id="{97A72BB0-F9DC-E74B-B129-AB3135952B2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644507" y="8801590"/>
                  <a:ext cx="475559" cy="475557"/>
                </a:xfrm>
                <a:prstGeom prst="ellipse">
                  <a:avLst/>
                </a:prstGeom>
                <a:solidFill>
                  <a:srgbClr val="1D366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pic>
            <p:nvPicPr>
              <p:cNvPr id="43" name="Picture 42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26F12728-BFBB-174D-8FF3-4E86B557B24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478348" y="3859833"/>
                <a:ext cx="411480" cy="411480"/>
              </a:xfrm>
              <a:prstGeom prst="rect">
                <a:avLst/>
              </a:prstGeom>
            </p:spPr>
          </p:pic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D5896051-55A9-43F7-95B9-EF63722CAC00}"/>
                </a:ext>
              </a:extLst>
            </p:cNvPr>
            <p:cNvGrpSpPr/>
            <p:nvPr/>
          </p:nvGrpSpPr>
          <p:grpSpPr>
            <a:xfrm>
              <a:off x="8919486" y="3793290"/>
              <a:ext cx="620506" cy="778447"/>
              <a:chOff x="8919486" y="3793290"/>
              <a:chExt cx="620506" cy="778447"/>
            </a:xfrm>
          </p:grpSpPr>
          <p:grpSp>
            <p:nvGrpSpPr>
              <p:cNvPr id="117" name="Group 116">
                <a:extLst>
                  <a:ext uri="{FF2B5EF4-FFF2-40B4-BE49-F238E27FC236}">
                    <a16:creationId xmlns:a16="http://schemas.microsoft.com/office/drawing/2014/main" id="{89CE995D-2277-3B4D-A8D8-1D99DF11D930}"/>
                  </a:ext>
                </a:extLst>
              </p:cNvPr>
              <p:cNvGrpSpPr/>
              <p:nvPr/>
            </p:nvGrpSpPr>
            <p:grpSpPr>
              <a:xfrm>
                <a:off x="8919486" y="3850689"/>
                <a:ext cx="620506" cy="721048"/>
                <a:chOff x="918893" y="8799310"/>
                <a:chExt cx="693200" cy="805521"/>
              </a:xfrm>
            </p:grpSpPr>
            <p:sp>
              <p:nvSpPr>
                <p:cNvPr id="124" name="TextBox 123">
                  <a:extLst>
                    <a:ext uri="{FF2B5EF4-FFF2-40B4-BE49-F238E27FC236}">
                      <a16:creationId xmlns:a16="http://schemas.microsoft.com/office/drawing/2014/main" id="{4A4F7372-72DF-B04D-9659-DF024A9FCFB3}"/>
                    </a:ext>
                  </a:extLst>
                </p:cNvPr>
                <p:cNvSpPr txBox="1"/>
                <p:nvPr/>
              </p:nvSpPr>
              <p:spPr>
                <a:xfrm>
                  <a:off x="918893" y="9295381"/>
                  <a:ext cx="693200" cy="30945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200" dirty="0">
                      <a:solidFill>
                        <a:prstClr val="black"/>
                      </a:solidFill>
                      <a:latin typeface="Arial Nova Light" panose="020B0304020202020204" pitchFamily="34" charset="0"/>
                    </a:rPr>
                    <a:t>Play</a:t>
                  </a:r>
                </a:p>
              </p:txBody>
            </p:sp>
            <p:sp>
              <p:nvSpPr>
                <p:cNvPr id="126" name="Oval 125">
                  <a:extLst>
                    <a:ext uri="{FF2B5EF4-FFF2-40B4-BE49-F238E27FC236}">
                      <a16:creationId xmlns:a16="http://schemas.microsoft.com/office/drawing/2014/main" id="{D35E3035-D603-1C4A-B942-5CA3BF6BBBF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017982" y="8799310"/>
                  <a:ext cx="480118" cy="480118"/>
                </a:xfrm>
                <a:prstGeom prst="ellipse">
                  <a:avLst/>
                </a:prstGeom>
                <a:solidFill>
                  <a:srgbClr val="1D366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pic>
            <p:nvPicPr>
              <p:cNvPr id="45" name="Picture 44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E2C1A56C-334A-DE40-8153-0197664553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62922" y="3793290"/>
                <a:ext cx="548640" cy="548640"/>
              </a:xfrm>
              <a:prstGeom prst="rect">
                <a:avLst/>
              </a:prstGeom>
            </p:spPr>
          </p:pic>
        </p:grp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4914D3A5-61CE-B645-84BE-F9CCAD82E1F4}"/>
              </a:ext>
            </a:extLst>
          </p:cNvPr>
          <p:cNvGrpSpPr/>
          <p:nvPr/>
        </p:nvGrpSpPr>
        <p:grpSpPr>
          <a:xfrm>
            <a:off x="8719174" y="4762877"/>
            <a:ext cx="2496312" cy="2011680"/>
            <a:chOff x="11050550" y="4320830"/>
            <a:chExt cx="2496312" cy="2011680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23A407D8-C544-AA4A-8262-F1EA8733BE9A}"/>
                </a:ext>
              </a:extLst>
            </p:cNvPr>
            <p:cNvGrpSpPr/>
            <p:nvPr/>
          </p:nvGrpSpPr>
          <p:grpSpPr>
            <a:xfrm>
              <a:off x="11050550" y="4320830"/>
              <a:ext cx="2496312" cy="2011680"/>
              <a:chOff x="11050550" y="4320830"/>
              <a:chExt cx="2496312" cy="2011680"/>
            </a:xfrm>
          </p:grpSpPr>
          <p:sp>
            <p:nvSpPr>
              <p:cNvPr id="179" name="Rectangle 178">
                <a:extLst>
                  <a:ext uri="{FF2B5EF4-FFF2-40B4-BE49-F238E27FC236}">
                    <a16:creationId xmlns:a16="http://schemas.microsoft.com/office/drawing/2014/main" id="{69AE9982-CAEA-564E-8774-8DED72CDC761}"/>
                  </a:ext>
                </a:extLst>
              </p:cNvPr>
              <p:cNvSpPr/>
              <p:nvPr/>
            </p:nvSpPr>
            <p:spPr>
              <a:xfrm>
                <a:off x="11050550" y="4320830"/>
                <a:ext cx="2496312" cy="2011680"/>
              </a:xfrm>
              <a:prstGeom prst="rect">
                <a:avLst/>
              </a:prstGeom>
              <a:solidFill>
                <a:srgbClr val="E1E1D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C0C0C0"/>
                  </a:highlight>
                </a:endParaRPr>
              </a:p>
            </p:txBody>
          </p:sp>
          <p:sp>
            <p:nvSpPr>
              <p:cNvPr id="180" name="TextBox 179">
                <a:extLst>
                  <a:ext uri="{FF2B5EF4-FFF2-40B4-BE49-F238E27FC236}">
                    <a16:creationId xmlns:a16="http://schemas.microsoft.com/office/drawing/2014/main" id="{D020676F-ACAB-5640-A8A5-D81E173CFE6F}"/>
                  </a:ext>
                </a:extLst>
              </p:cNvPr>
              <p:cNvSpPr txBox="1"/>
              <p:nvPr/>
            </p:nvSpPr>
            <p:spPr>
              <a:xfrm>
                <a:off x="11409133" y="5382346"/>
                <a:ext cx="46928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>
                    <a:solidFill>
                      <a:prstClr val="black"/>
                    </a:solidFill>
                    <a:latin typeface="Arial Nova Light" panose="020B0304020202020204" pitchFamily="34" charset="0"/>
                  </a:rPr>
                  <a:t>XX</a:t>
                </a:r>
              </a:p>
            </p:txBody>
          </p:sp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4FFD97FE-E921-7042-8168-6B09DF5F0D69}"/>
                  </a:ext>
                </a:extLst>
              </p:cNvPr>
              <p:cNvGrpSpPr/>
              <p:nvPr/>
            </p:nvGrpSpPr>
            <p:grpSpPr>
              <a:xfrm>
                <a:off x="11315382" y="4434042"/>
                <a:ext cx="1829605" cy="1219818"/>
                <a:chOff x="11268414" y="3977739"/>
                <a:chExt cx="1829605" cy="1219818"/>
              </a:xfrm>
            </p:grpSpPr>
            <p:sp>
              <p:nvSpPr>
                <p:cNvPr id="181" name="TextBox 180">
                  <a:extLst>
                    <a:ext uri="{FF2B5EF4-FFF2-40B4-BE49-F238E27FC236}">
                      <a16:creationId xmlns:a16="http://schemas.microsoft.com/office/drawing/2014/main" id="{A56AC0C3-9920-4C4A-B173-5171003C2E25}"/>
                    </a:ext>
                  </a:extLst>
                </p:cNvPr>
                <p:cNvSpPr txBox="1"/>
                <p:nvPr/>
              </p:nvSpPr>
              <p:spPr>
                <a:xfrm>
                  <a:off x="12433124" y="3977739"/>
                  <a:ext cx="627882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200" dirty="0">
                      <a:solidFill>
                        <a:prstClr val="black"/>
                      </a:solidFill>
                      <a:latin typeface="Arial Nova Light" panose="020B0304020202020204" pitchFamily="34" charset="0"/>
                    </a:rPr>
                    <a:t>XX</a:t>
                  </a:r>
                </a:p>
              </p:txBody>
            </p:sp>
            <p:sp>
              <p:nvSpPr>
                <p:cNvPr id="182" name="TextBox 181">
                  <a:extLst>
                    <a:ext uri="{FF2B5EF4-FFF2-40B4-BE49-F238E27FC236}">
                      <a16:creationId xmlns:a16="http://schemas.microsoft.com/office/drawing/2014/main" id="{F615ED0E-7177-9249-B1CA-EFA6D2C30D0A}"/>
                    </a:ext>
                  </a:extLst>
                </p:cNvPr>
                <p:cNvSpPr txBox="1"/>
                <p:nvPr/>
              </p:nvSpPr>
              <p:spPr>
                <a:xfrm>
                  <a:off x="12441232" y="4920558"/>
                  <a:ext cx="656787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200" dirty="0">
                      <a:solidFill>
                        <a:prstClr val="black"/>
                      </a:solidFill>
                      <a:latin typeface="Arial Nova Light" panose="020B0304020202020204" pitchFamily="34" charset="0"/>
                    </a:rPr>
                    <a:t>XX</a:t>
                  </a:r>
                </a:p>
              </p:txBody>
            </p:sp>
            <p:sp>
              <p:nvSpPr>
                <p:cNvPr id="183" name="TextBox 182">
                  <a:extLst>
                    <a:ext uri="{FF2B5EF4-FFF2-40B4-BE49-F238E27FC236}">
                      <a16:creationId xmlns:a16="http://schemas.microsoft.com/office/drawing/2014/main" id="{ADE57CE9-A4E8-FD46-905B-0FEF2771F46D}"/>
                    </a:ext>
                  </a:extLst>
                </p:cNvPr>
                <p:cNvSpPr txBox="1"/>
                <p:nvPr/>
              </p:nvSpPr>
              <p:spPr>
                <a:xfrm>
                  <a:off x="11268414" y="3980689"/>
                  <a:ext cx="656787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200" dirty="0">
                      <a:solidFill>
                        <a:prstClr val="black"/>
                      </a:solidFill>
                      <a:latin typeface="Arial Nova Light" panose="020B0304020202020204" pitchFamily="34" charset="0"/>
                    </a:rPr>
                    <a:t>XX</a:t>
                  </a:r>
                </a:p>
              </p:txBody>
            </p:sp>
          </p:grpSp>
        </p:grpSp>
        <p:sp>
          <p:nvSpPr>
            <p:cNvPr id="186" name="TextBox 185">
              <a:extLst>
                <a:ext uri="{FF2B5EF4-FFF2-40B4-BE49-F238E27FC236}">
                  <a16:creationId xmlns:a16="http://schemas.microsoft.com/office/drawing/2014/main" id="{40158B66-D69E-2040-84F1-B107034680A6}"/>
                </a:ext>
              </a:extLst>
            </p:cNvPr>
            <p:cNvSpPr txBox="1"/>
            <p:nvPr/>
          </p:nvSpPr>
          <p:spPr>
            <a:xfrm>
              <a:off x="11076033" y="5977506"/>
              <a:ext cx="117947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prstClr val="black"/>
                  </a:solidFill>
                  <a:latin typeface="Arial Nova Light" panose="020B0304020202020204" pitchFamily="34" charset="0"/>
                </a:rPr>
                <a:t>Environmental</a:t>
              </a:r>
            </a:p>
          </p:txBody>
        </p:sp>
        <p:sp>
          <p:nvSpPr>
            <p:cNvPr id="187" name="TextBox 186">
              <a:extLst>
                <a:ext uri="{FF2B5EF4-FFF2-40B4-BE49-F238E27FC236}">
                  <a16:creationId xmlns:a16="http://schemas.microsoft.com/office/drawing/2014/main" id="{32C3BFBF-9382-FB40-A08C-56D96B430C54}"/>
                </a:ext>
              </a:extLst>
            </p:cNvPr>
            <p:cNvSpPr txBox="1"/>
            <p:nvPr/>
          </p:nvSpPr>
          <p:spPr>
            <a:xfrm>
              <a:off x="12278464" y="5970412"/>
              <a:ext cx="117947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prstClr val="black"/>
                  </a:solidFill>
                  <a:latin typeface="Arial Nova Light" panose="020B0304020202020204" pitchFamily="34" charset="0"/>
                </a:rPr>
                <a:t>Promotion</a:t>
              </a:r>
            </a:p>
          </p:txBody>
        </p:sp>
        <p:sp>
          <p:nvSpPr>
            <p:cNvPr id="188" name="TextBox 187">
              <a:extLst>
                <a:ext uri="{FF2B5EF4-FFF2-40B4-BE49-F238E27FC236}">
                  <a16:creationId xmlns:a16="http://schemas.microsoft.com/office/drawing/2014/main" id="{78327F33-4D2E-864A-A09D-39EF72378016}"/>
                </a:ext>
              </a:extLst>
            </p:cNvPr>
            <p:cNvSpPr txBox="1"/>
            <p:nvPr/>
          </p:nvSpPr>
          <p:spPr>
            <a:xfrm>
              <a:off x="11066701" y="5066548"/>
              <a:ext cx="117947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prstClr val="black"/>
                  </a:solidFill>
                  <a:latin typeface="Arial Nova Light" panose="020B0304020202020204" pitchFamily="34" charset="0"/>
                </a:rPr>
                <a:t>Policy</a:t>
              </a:r>
            </a:p>
          </p:txBody>
        </p:sp>
        <p:sp>
          <p:nvSpPr>
            <p:cNvPr id="189" name="TextBox 188">
              <a:extLst>
                <a:ext uri="{FF2B5EF4-FFF2-40B4-BE49-F238E27FC236}">
                  <a16:creationId xmlns:a16="http://schemas.microsoft.com/office/drawing/2014/main" id="{07E2DA45-F5EC-044F-BE6A-53C10869EE13}"/>
                </a:ext>
              </a:extLst>
            </p:cNvPr>
            <p:cNvSpPr txBox="1"/>
            <p:nvPr/>
          </p:nvSpPr>
          <p:spPr>
            <a:xfrm>
              <a:off x="12204298" y="5069084"/>
              <a:ext cx="117947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prstClr val="black"/>
                  </a:solidFill>
                  <a:latin typeface="Arial Nova Light" panose="020B0304020202020204" pitchFamily="34" charset="0"/>
                </a:rPr>
                <a:t>Systems</a:t>
              </a:r>
            </a:p>
          </p:txBody>
        </p:sp>
      </p:grpSp>
      <p:grpSp>
        <p:nvGrpSpPr>
          <p:cNvPr id="449" name="Group 448">
            <a:extLst>
              <a:ext uri="{FF2B5EF4-FFF2-40B4-BE49-F238E27FC236}">
                <a16:creationId xmlns:a16="http://schemas.microsoft.com/office/drawing/2014/main" id="{5BA796F5-A80D-DF4E-A7C2-2945F99F84C6}"/>
              </a:ext>
            </a:extLst>
          </p:cNvPr>
          <p:cNvGrpSpPr/>
          <p:nvPr/>
        </p:nvGrpSpPr>
        <p:grpSpPr>
          <a:xfrm>
            <a:off x="10249683" y="5134733"/>
            <a:ext cx="436910" cy="429769"/>
            <a:chOff x="9109574" y="5270799"/>
            <a:chExt cx="436910" cy="429769"/>
          </a:xfrm>
        </p:grpSpPr>
        <p:sp>
          <p:nvSpPr>
            <p:cNvPr id="194" name="Oval 193">
              <a:extLst>
                <a:ext uri="{FF2B5EF4-FFF2-40B4-BE49-F238E27FC236}">
                  <a16:creationId xmlns:a16="http://schemas.microsoft.com/office/drawing/2014/main" id="{D3EFA92A-29F0-1341-9CDD-4C96BD6CA36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109574" y="5270799"/>
              <a:ext cx="429769" cy="429769"/>
            </a:xfrm>
            <a:prstGeom prst="ellipse">
              <a:avLst/>
            </a:prstGeom>
            <a:solidFill>
              <a:srgbClr val="1D36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48" name="Picture 447" descr="Icon&#10;&#10;Description automatically generated">
              <a:extLst>
                <a:ext uri="{FF2B5EF4-FFF2-40B4-BE49-F238E27FC236}">
                  <a16:creationId xmlns:a16="http://schemas.microsoft.com/office/drawing/2014/main" id="{0143B2B7-F7A4-5B41-9FAC-54863F9CF354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35004" y="5282359"/>
              <a:ext cx="411480" cy="411480"/>
            </a:xfrm>
            <a:prstGeom prst="rect">
              <a:avLst/>
            </a:prstGeom>
          </p:spPr>
        </p:pic>
      </p:grpSp>
      <p:sp>
        <p:nvSpPr>
          <p:cNvPr id="196" name="Oval 195">
            <a:extLst>
              <a:ext uri="{FF2B5EF4-FFF2-40B4-BE49-F238E27FC236}">
                <a16:creationId xmlns:a16="http://schemas.microsoft.com/office/drawing/2014/main" id="{C45CA2CF-1C94-EB45-B6D6-32D0E8802629}"/>
              </a:ext>
            </a:extLst>
          </p:cNvPr>
          <p:cNvSpPr>
            <a:spLocks noChangeAspect="1"/>
          </p:cNvSpPr>
          <p:nvPr/>
        </p:nvSpPr>
        <p:spPr>
          <a:xfrm>
            <a:off x="9095955" y="5114986"/>
            <a:ext cx="429769" cy="429769"/>
          </a:xfrm>
          <a:prstGeom prst="ellipse">
            <a:avLst/>
          </a:prstGeom>
          <a:solidFill>
            <a:srgbClr val="1D36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7" name="Oval 196">
            <a:extLst>
              <a:ext uri="{FF2B5EF4-FFF2-40B4-BE49-F238E27FC236}">
                <a16:creationId xmlns:a16="http://schemas.microsoft.com/office/drawing/2014/main" id="{D04B9111-1B0E-5641-8456-FF2EFE54CC62}"/>
              </a:ext>
            </a:extLst>
          </p:cNvPr>
          <p:cNvSpPr>
            <a:spLocks noChangeAspect="1"/>
          </p:cNvSpPr>
          <p:nvPr/>
        </p:nvSpPr>
        <p:spPr>
          <a:xfrm>
            <a:off x="9110267" y="6066584"/>
            <a:ext cx="429769" cy="429769"/>
          </a:xfrm>
          <a:prstGeom prst="ellipse">
            <a:avLst/>
          </a:prstGeom>
          <a:solidFill>
            <a:srgbClr val="1D36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8" name="Oval 197">
            <a:extLst>
              <a:ext uri="{FF2B5EF4-FFF2-40B4-BE49-F238E27FC236}">
                <a16:creationId xmlns:a16="http://schemas.microsoft.com/office/drawing/2014/main" id="{02CE84B8-8379-0F4E-83F0-021AB6D38B54}"/>
              </a:ext>
            </a:extLst>
          </p:cNvPr>
          <p:cNvSpPr>
            <a:spLocks noChangeAspect="1"/>
          </p:cNvSpPr>
          <p:nvPr/>
        </p:nvSpPr>
        <p:spPr>
          <a:xfrm>
            <a:off x="10276385" y="6063253"/>
            <a:ext cx="429769" cy="429769"/>
          </a:xfrm>
          <a:prstGeom prst="ellipse">
            <a:avLst/>
          </a:prstGeom>
          <a:solidFill>
            <a:srgbClr val="1D36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51" name="Picture 450" descr="Text&#10;&#10;Description automatically generated">
            <a:extLst>
              <a:ext uri="{FF2B5EF4-FFF2-40B4-BE49-F238E27FC236}">
                <a16:creationId xmlns:a16="http://schemas.microsoft.com/office/drawing/2014/main" id="{FE0CF282-13EE-364C-B952-AE56A9C3286D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2792" y="5093067"/>
            <a:ext cx="457200" cy="457200"/>
          </a:xfrm>
          <a:prstGeom prst="rect">
            <a:avLst/>
          </a:prstGeom>
        </p:spPr>
      </p:pic>
      <p:pic>
        <p:nvPicPr>
          <p:cNvPr id="454" name="Picture 453" descr="A close up of a logo&#10;&#10;Description automatically generated">
            <a:extLst>
              <a:ext uri="{FF2B5EF4-FFF2-40B4-BE49-F238E27FC236}">
                <a16:creationId xmlns:a16="http://schemas.microsoft.com/office/drawing/2014/main" id="{5198931E-8E68-4C46-A68E-BCB12CBC9A48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217" y="6068538"/>
            <a:ext cx="411480" cy="411480"/>
          </a:xfrm>
          <a:prstGeom prst="rect">
            <a:avLst/>
          </a:prstGeom>
        </p:spPr>
      </p:pic>
      <p:pic>
        <p:nvPicPr>
          <p:cNvPr id="456" name="Picture 455" descr="Icon&#10;&#10;Description automatically generated">
            <a:extLst>
              <a:ext uri="{FF2B5EF4-FFF2-40B4-BE49-F238E27FC236}">
                <a16:creationId xmlns:a16="http://schemas.microsoft.com/office/drawing/2014/main" id="{3BA13CDD-B7C4-9444-B14C-79C1E2B4A6D6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1841" y="6054992"/>
            <a:ext cx="411480" cy="411480"/>
          </a:xfrm>
          <a:prstGeom prst="rect">
            <a:avLst/>
          </a:prstGeom>
        </p:spPr>
      </p:pic>
      <p:sp>
        <p:nvSpPr>
          <p:cNvPr id="457" name="TextBox 456">
            <a:extLst>
              <a:ext uri="{FF2B5EF4-FFF2-40B4-BE49-F238E27FC236}">
                <a16:creationId xmlns:a16="http://schemas.microsoft.com/office/drawing/2014/main" id="{D59628D9-E260-5048-83B4-4BB6C7A40010}"/>
              </a:ext>
            </a:extLst>
          </p:cNvPr>
          <p:cNvSpPr txBox="1"/>
          <p:nvPr/>
        </p:nvSpPr>
        <p:spPr>
          <a:xfrm>
            <a:off x="8824826" y="2113356"/>
            <a:ext cx="41300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 Nova Light" panose="020B0304020202020204" pitchFamily="34" charset="0"/>
              </a:rPr>
              <a:t>Different square options to exchange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12AC24D-BFDB-41CA-B141-90632B10A05B}"/>
              </a:ext>
            </a:extLst>
          </p:cNvPr>
          <p:cNvSpPr/>
          <p:nvPr/>
        </p:nvSpPr>
        <p:spPr>
          <a:xfrm>
            <a:off x="1" y="963845"/>
            <a:ext cx="7772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Arial Nova Light" panose="020B0304020202020204" pitchFamily="34" charset="0"/>
              </a:rPr>
              <a:t>Insert a state-specific statement here describing the program/implementing agency theory of change and pandemic context, etc. here.</a:t>
            </a:r>
          </a:p>
        </p:txBody>
      </p:sp>
      <p:grpSp>
        <p:nvGrpSpPr>
          <p:cNvPr id="455" name="Group 454">
            <a:extLst>
              <a:ext uri="{FF2B5EF4-FFF2-40B4-BE49-F238E27FC236}">
                <a16:creationId xmlns:a16="http://schemas.microsoft.com/office/drawing/2014/main" id="{CC34454F-39C7-48F4-B33D-F2BC919374F5}"/>
              </a:ext>
            </a:extLst>
          </p:cNvPr>
          <p:cNvGrpSpPr/>
          <p:nvPr/>
        </p:nvGrpSpPr>
        <p:grpSpPr>
          <a:xfrm>
            <a:off x="11353069" y="2807065"/>
            <a:ext cx="3188525" cy="1727597"/>
            <a:chOff x="11732336" y="2468863"/>
            <a:chExt cx="3188525" cy="1727597"/>
          </a:xfrm>
        </p:grpSpPr>
        <p:grpSp>
          <p:nvGrpSpPr>
            <p:cNvPr id="450" name="Group 449">
              <a:extLst>
                <a:ext uri="{FF2B5EF4-FFF2-40B4-BE49-F238E27FC236}">
                  <a16:creationId xmlns:a16="http://schemas.microsoft.com/office/drawing/2014/main" id="{C8AAAC07-1D61-450D-8C2D-141E4DBF20BD}"/>
                </a:ext>
              </a:extLst>
            </p:cNvPr>
            <p:cNvGrpSpPr/>
            <p:nvPr/>
          </p:nvGrpSpPr>
          <p:grpSpPr>
            <a:xfrm>
              <a:off x="12753477" y="2468863"/>
              <a:ext cx="1107405" cy="1727596"/>
              <a:chOff x="12753477" y="2468863"/>
              <a:chExt cx="1107405" cy="1727596"/>
            </a:xfrm>
          </p:grpSpPr>
          <p:sp>
            <p:nvSpPr>
              <p:cNvPr id="168" name="Rectangle 167">
                <a:extLst>
                  <a:ext uri="{FF2B5EF4-FFF2-40B4-BE49-F238E27FC236}">
                    <a16:creationId xmlns:a16="http://schemas.microsoft.com/office/drawing/2014/main" id="{04F25B3D-B0B1-A043-AAB6-36B88838D2B6}"/>
                  </a:ext>
                </a:extLst>
              </p:cNvPr>
              <p:cNvSpPr/>
              <p:nvPr/>
            </p:nvSpPr>
            <p:spPr>
              <a:xfrm>
                <a:off x="12852422" y="2468863"/>
                <a:ext cx="978408" cy="1727596"/>
              </a:xfrm>
              <a:prstGeom prst="rect">
                <a:avLst/>
              </a:prstGeom>
              <a:solidFill>
                <a:srgbClr val="1D36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9" name="TextBox 168">
                <a:extLst>
                  <a:ext uri="{FF2B5EF4-FFF2-40B4-BE49-F238E27FC236}">
                    <a16:creationId xmlns:a16="http://schemas.microsoft.com/office/drawing/2014/main" id="{D1F22840-0753-EC43-AC52-0F3F269879A2}"/>
                  </a:ext>
                </a:extLst>
              </p:cNvPr>
              <p:cNvSpPr txBox="1"/>
              <p:nvPr/>
            </p:nvSpPr>
            <p:spPr>
              <a:xfrm>
                <a:off x="12753477" y="2955952"/>
                <a:ext cx="110740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>
                    <a:solidFill>
                      <a:schemeClr val="bg1"/>
                    </a:solidFill>
                    <a:latin typeface="Arial Nova Light" panose="020B0304020202020204" pitchFamily="34" charset="0"/>
                  </a:rPr>
                  <a:t>System</a:t>
                </a:r>
              </a:p>
              <a:p>
                <a:pPr algn="ctr"/>
                <a:r>
                  <a:rPr lang="en-US" sz="1200" dirty="0">
                    <a:solidFill>
                      <a:schemeClr val="bg1"/>
                    </a:solidFill>
                    <a:latin typeface="Arial Nova Light" panose="020B0304020202020204" pitchFamily="34" charset="0"/>
                  </a:rPr>
                  <a:t>changes</a:t>
                </a:r>
              </a:p>
            </p:txBody>
          </p:sp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FF130A40-3653-9741-AD91-82ECFF93F1D6}"/>
                  </a:ext>
                </a:extLst>
              </p:cNvPr>
              <p:cNvSpPr txBox="1"/>
              <p:nvPr/>
            </p:nvSpPr>
            <p:spPr>
              <a:xfrm>
                <a:off x="12852421" y="2535308"/>
                <a:ext cx="978407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ctr">
                  <a:defRPr sz="1200">
                    <a:solidFill>
                      <a:prstClr val="black"/>
                    </a:solidFill>
                    <a:latin typeface="Arial Nova Light" panose="020B0304020202020204" pitchFamily="34" charset="0"/>
                  </a:defRPr>
                </a:lvl1pPr>
              </a:lstStyle>
              <a:p>
                <a:r>
                  <a:rPr lang="en-US" dirty="0">
                    <a:solidFill>
                      <a:schemeClr val="bg1"/>
                    </a:solidFill>
                  </a:rPr>
                  <a:t>XX</a:t>
                </a:r>
              </a:p>
            </p:txBody>
          </p:sp>
          <p:pic>
            <p:nvPicPr>
              <p:cNvPr id="185" name="Picture 134" descr="arrow, arrows, line, rotate, synchronization icon">
                <a:extLst>
                  <a:ext uri="{FF2B5EF4-FFF2-40B4-BE49-F238E27FC236}">
                    <a16:creationId xmlns:a16="http://schemas.microsoft.com/office/drawing/2014/main" id="{5713A54F-9FBF-489B-A7D9-208859AAACDA}"/>
                  </a:ext>
                </a:extLst>
              </p:cNvPr>
              <p:cNvPicPr>
                <a:picLocks noChangeArrowheads="1"/>
              </p:cNvPicPr>
              <p:nvPr/>
            </p:nvPicPr>
            <p:blipFill>
              <a:blip r:embed="rId48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035302" y="3486966"/>
                <a:ext cx="612648" cy="61264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1" name="Picture 190" descr="Icon&#10;&#10;Description automatically generated">
                <a:extLst>
                  <a:ext uri="{FF2B5EF4-FFF2-40B4-BE49-F238E27FC236}">
                    <a16:creationId xmlns:a16="http://schemas.microsoft.com/office/drawing/2014/main" id="{F04A2C26-3B3A-4EF6-B1C6-02D226B40C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135884" y="3584413"/>
                <a:ext cx="411480" cy="411480"/>
              </a:xfrm>
              <a:prstGeom prst="rect">
                <a:avLst/>
              </a:prstGeom>
            </p:spPr>
          </p:pic>
        </p:grpSp>
        <p:grpSp>
          <p:nvGrpSpPr>
            <p:cNvPr id="453" name="Group 452">
              <a:extLst>
                <a:ext uri="{FF2B5EF4-FFF2-40B4-BE49-F238E27FC236}">
                  <a16:creationId xmlns:a16="http://schemas.microsoft.com/office/drawing/2014/main" id="{EE9529A2-22AE-41DE-92F7-4B309387D63B}"/>
                </a:ext>
              </a:extLst>
            </p:cNvPr>
            <p:cNvGrpSpPr/>
            <p:nvPr/>
          </p:nvGrpSpPr>
          <p:grpSpPr>
            <a:xfrm>
              <a:off x="13813455" y="2468863"/>
              <a:ext cx="1107406" cy="1727596"/>
              <a:chOff x="13813455" y="2468863"/>
              <a:chExt cx="1107406" cy="1727596"/>
            </a:xfrm>
          </p:grpSpPr>
          <p:sp>
            <p:nvSpPr>
              <p:cNvPr id="162" name="Rectangle 161">
                <a:extLst>
                  <a:ext uri="{FF2B5EF4-FFF2-40B4-BE49-F238E27FC236}">
                    <a16:creationId xmlns:a16="http://schemas.microsoft.com/office/drawing/2014/main" id="{7BAC252C-6FB0-5547-A8D7-7D77F2987590}"/>
                  </a:ext>
                </a:extLst>
              </p:cNvPr>
              <p:cNvSpPr/>
              <p:nvPr/>
            </p:nvSpPr>
            <p:spPr>
              <a:xfrm>
                <a:off x="13890935" y="2468863"/>
                <a:ext cx="978408" cy="1727596"/>
              </a:xfrm>
              <a:prstGeom prst="rect">
                <a:avLst/>
              </a:prstGeom>
              <a:solidFill>
                <a:srgbClr val="1D36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3" name="TextBox 162">
                <a:extLst>
                  <a:ext uri="{FF2B5EF4-FFF2-40B4-BE49-F238E27FC236}">
                    <a16:creationId xmlns:a16="http://schemas.microsoft.com/office/drawing/2014/main" id="{F5E56A71-2978-4847-8A3A-8D597685D4AB}"/>
                  </a:ext>
                </a:extLst>
              </p:cNvPr>
              <p:cNvSpPr txBox="1"/>
              <p:nvPr/>
            </p:nvSpPr>
            <p:spPr>
              <a:xfrm>
                <a:off x="13813455" y="2966901"/>
                <a:ext cx="110740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>
                    <a:solidFill>
                      <a:schemeClr val="bg1"/>
                    </a:solidFill>
                    <a:latin typeface="Arial Nova Light" panose="020B0304020202020204" pitchFamily="34" charset="0"/>
                  </a:rPr>
                  <a:t>Policy</a:t>
                </a:r>
              </a:p>
              <a:p>
                <a:pPr algn="ctr"/>
                <a:r>
                  <a:rPr lang="en-US" sz="1200" dirty="0">
                    <a:solidFill>
                      <a:schemeClr val="bg1"/>
                    </a:solidFill>
                    <a:latin typeface="Arial Nova Light" panose="020B0304020202020204" pitchFamily="34" charset="0"/>
                  </a:rPr>
                  <a:t>changes</a:t>
                </a:r>
              </a:p>
            </p:txBody>
          </p:sp>
          <p:sp>
            <p:nvSpPr>
              <p:cNvPr id="165" name="TextBox 164">
                <a:extLst>
                  <a:ext uri="{FF2B5EF4-FFF2-40B4-BE49-F238E27FC236}">
                    <a16:creationId xmlns:a16="http://schemas.microsoft.com/office/drawing/2014/main" id="{AE922D9B-3B04-E34C-9576-7CDE1C1908E7}"/>
                  </a:ext>
                </a:extLst>
              </p:cNvPr>
              <p:cNvSpPr txBox="1"/>
              <p:nvPr/>
            </p:nvSpPr>
            <p:spPr>
              <a:xfrm>
                <a:off x="13890933" y="2535308"/>
                <a:ext cx="978408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ctr">
                  <a:defRPr sz="1200">
                    <a:solidFill>
                      <a:prstClr val="black"/>
                    </a:solidFill>
                    <a:latin typeface="Arial Nova Light" panose="020B0304020202020204" pitchFamily="34" charset="0"/>
                  </a:defRPr>
                </a:lvl1pPr>
              </a:lstStyle>
              <a:p>
                <a:r>
                  <a:rPr lang="en-US" dirty="0">
                    <a:solidFill>
                      <a:schemeClr val="bg1"/>
                    </a:solidFill>
                  </a:rPr>
                  <a:t>XX</a:t>
                </a:r>
              </a:p>
            </p:txBody>
          </p:sp>
          <p:pic>
            <p:nvPicPr>
              <p:cNvPr id="176" name="Picture 134" descr="arrow, arrows, line, rotate, synchronization icon">
                <a:extLst>
                  <a:ext uri="{FF2B5EF4-FFF2-40B4-BE49-F238E27FC236}">
                    <a16:creationId xmlns:a16="http://schemas.microsoft.com/office/drawing/2014/main" id="{808BC70F-7551-9C4B-85E0-BB561E49FC20}"/>
                  </a:ext>
                </a:extLst>
              </p:cNvPr>
              <p:cNvPicPr>
                <a:picLocks noChangeArrowheads="1"/>
              </p:cNvPicPr>
              <p:nvPr/>
            </p:nvPicPr>
            <p:blipFill>
              <a:blip r:embed="rId48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081856" y="3477504"/>
                <a:ext cx="612648" cy="61264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2" name="Picture 191" descr="Text&#10;&#10;Description automatically generated">
                <a:extLst>
                  <a:ext uri="{FF2B5EF4-FFF2-40B4-BE49-F238E27FC236}">
                    <a16:creationId xmlns:a16="http://schemas.microsoft.com/office/drawing/2014/main" id="{EEC60791-B179-4925-B6E1-FA4EC885B6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151537" y="3547651"/>
                <a:ext cx="457200" cy="457200"/>
              </a:xfrm>
              <a:prstGeom prst="rect">
                <a:avLst/>
              </a:prstGeom>
            </p:spPr>
          </p:pic>
        </p:grp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E9C53907-D419-4C7A-8E85-6F1C7C7A4A55}"/>
                </a:ext>
              </a:extLst>
            </p:cNvPr>
            <p:cNvGrpSpPr/>
            <p:nvPr/>
          </p:nvGrpSpPr>
          <p:grpSpPr>
            <a:xfrm>
              <a:off x="11732336" y="2468864"/>
              <a:ext cx="1141551" cy="1727596"/>
              <a:chOff x="11732336" y="2468864"/>
              <a:chExt cx="1141551" cy="1727596"/>
            </a:xfrm>
          </p:grpSpPr>
          <p:sp>
            <p:nvSpPr>
              <p:cNvPr id="174" name="Rectangle 173">
                <a:extLst>
                  <a:ext uri="{FF2B5EF4-FFF2-40B4-BE49-F238E27FC236}">
                    <a16:creationId xmlns:a16="http://schemas.microsoft.com/office/drawing/2014/main" id="{924F158B-6CA2-D749-9135-57DCB2A9320A}"/>
                  </a:ext>
                </a:extLst>
              </p:cNvPr>
              <p:cNvSpPr/>
              <p:nvPr/>
            </p:nvSpPr>
            <p:spPr>
              <a:xfrm>
                <a:off x="11813909" y="2468864"/>
                <a:ext cx="978408" cy="1727596"/>
              </a:xfrm>
              <a:prstGeom prst="rect">
                <a:avLst/>
              </a:prstGeom>
              <a:solidFill>
                <a:srgbClr val="1D36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75" name="TextBox 174">
                <a:extLst>
                  <a:ext uri="{FF2B5EF4-FFF2-40B4-BE49-F238E27FC236}">
                    <a16:creationId xmlns:a16="http://schemas.microsoft.com/office/drawing/2014/main" id="{3E0DB462-FCB9-484E-9E39-8CF09C5D5DB5}"/>
                  </a:ext>
                </a:extLst>
              </p:cNvPr>
              <p:cNvSpPr txBox="1"/>
              <p:nvPr/>
            </p:nvSpPr>
            <p:spPr>
              <a:xfrm>
                <a:off x="11732336" y="2966901"/>
                <a:ext cx="114155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>
                    <a:solidFill>
                      <a:schemeClr val="bg1"/>
                    </a:solidFill>
                    <a:latin typeface="Arial Nova Light" panose="020B0304020202020204" pitchFamily="34" charset="0"/>
                  </a:rPr>
                  <a:t>Environmental</a:t>
                </a:r>
              </a:p>
              <a:p>
                <a:pPr algn="ctr"/>
                <a:r>
                  <a:rPr lang="en-US" sz="1200" dirty="0">
                    <a:solidFill>
                      <a:schemeClr val="bg1"/>
                    </a:solidFill>
                    <a:latin typeface="Arial Nova Light" panose="020B0304020202020204" pitchFamily="34" charset="0"/>
                  </a:rPr>
                  <a:t>changes</a:t>
                </a:r>
              </a:p>
            </p:txBody>
          </p:sp>
          <p:sp>
            <p:nvSpPr>
              <p:cNvPr id="177" name="TextBox 176">
                <a:extLst>
                  <a:ext uri="{FF2B5EF4-FFF2-40B4-BE49-F238E27FC236}">
                    <a16:creationId xmlns:a16="http://schemas.microsoft.com/office/drawing/2014/main" id="{A7A2CF0A-EA19-494D-8C14-A22D4D5405B9}"/>
                  </a:ext>
                </a:extLst>
              </p:cNvPr>
              <p:cNvSpPr txBox="1"/>
              <p:nvPr/>
            </p:nvSpPr>
            <p:spPr>
              <a:xfrm>
                <a:off x="11813908" y="2535308"/>
                <a:ext cx="978409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>
                    <a:solidFill>
                      <a:schemeClr val="bg1"/>
                    </a:solidFill>
                    <a:latin typeface="Arial Nova Light" panose="020B0304020202020204" pitchFamily="34" charset="0"/>
                  </a:rPr>
                  <a:t>XX</a:t>
                </a:r>
              </a:p>
            </p:txBody>
          </p:sp>
          <p:pic>
            <p:nvPicPr>
              <p:cNvPr id="190" name="Picture 134" descr="arrow, arrows, line, rotate, synchronization icon">
                <a:extLst>
                  <a:ext uri="{FF2B5EF4-FFF2-40B4-BE49-F238E27FC236}">
                    <a16:creationId xmlns:a16="http://schemas.microsoft.com/office/drawing/2014/main" id="{091E0EB3-0547-4B52-A6FC-304EBBF01F15}"/>
                  </a:ext>
                </a:extLst>
              </p:cNvPr>
              <p:cNvPicPr>
                <a:picLocks noChangeArrowheads="1"/>
              </p:cNvPicPr>
              <p:nvPr/>
            </p:nvPicPr>
            <p:blipFill>
              <a:blip r:embed="rId48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996787" y="3486966"/>
                <a:ext cx="612648" cy="61264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3" name="Picture 192" descr="Icon&#10;&#10;Description automatically generated">
                <a:extLst>
                  <a:ext uri="{FF2B5EF4-FFF2-40B4-BE49-F238E27FC236}">
                    <a16:creationId xmlns:a16="http://schemas.microsoft.com/office/drawing/2014/main" id="{C6F6B683-9FA5-4497-9882-66F8A0595D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075722" y="3556117"/>
                <a:ext cx="411480" cy="411480"/>
              </a:xfrm>
              <a:prstGeom prst="rect">
                <a:avLst/>
              </a:prstGeom>
            </p:spPr>
          </p:pic>
        </p:grpSp>
      </p:grpSp>
      <p:grpSp>
        <p:nvGrpSpPr>
          <p:cNvPr id="460" name="Group 459">
            <a:extLst>
              <a:ext uri="{FF2B5EF4-FFF2-40B4-BE49-F238E27FC236}">
                <a16:creationId xmlns:a16="http://schemas.microsoft.com/office/drawing/2014/main" id="{6B32F201-FA1F-4401-AB5A-34B807FB35AF}"/>
              </a:ext>
            </a:extLst>
          </p:cNvPr>
          <p:cNvGrpSpPr/>
          <p:nvPr/>
        </p:nvGrpSpPr>
        <p:grpSpPr>
          <a:xfrm>
            <a:off x="-4438" y="1548976"/>
            <a:ext cx="7776838" cy="482798"/>
            <a:chOff x="-4438" y="1548976"/>
            <a:chExt cx="7776838" cy="482798"/>
          </a:xfrm>
        </p:grpSpPr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81C33173-8B99-47B8-ACBF-2D28A822E9AB}"/>
                </a:ext>
              </a:extLst>
            </p:cNvPr>
            <p:cNvSpPr/>
            <p:nvPr/>
          </p:nvSpPr>
          <p:spPr>
            <a:xfrm>
              <a:off x="-4438" y="1548976"/>
              <a:ext cx="7776838" cy="482798"/>
            </a:xfrm>
            <a:prstGeom prst="rect">
              <a:avLst/>
            </a:prstGeom>
            <a:solidFill>
              <a:srgbClr val="0070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600" dirty="0">
                <a:solidFill>
                  <a:schemeClr val="tx1"/>
                </a:solidFill>
                <a:latin typeface="Arial Nova Light" panose="020B0304020202020204" pitchFamily="34" charset="0"/>
              </a:endParaRPr>
            </a:p>
          </p:txBody>
        </p:sp>
        <p:grpSp>
          <p:nvGrpSpPr>
            <p:cNvPr id="459" name="Group 458">
              <a:extLst>
                <a:ext uri="{FF2B5EF4-FFF2-40B4-BE49-F238E27FC236}">
                  <a16:creationId xmlns:a16="http://schemas.microsoft.com/office/drawing/2014/main" id="{FB0727D2-E86D-4476-9087-EF6A178E9213}"/>
                </a:ext>
              </a:extLst>
            </p:cNvPr>
            <p:cNvGrpSpPr/>
            <p:nvPr/>
          </p:nvGrpSpPr>
          <p:grpSpPr>
            <a:xfrm>
              <a:off x="51719" y="1602608"/>
              <a:ext cx="7276272" cy="369332"/>
              <a:chOff x="51719" y="1602608"/>
              <a:chExt cx="7276272" cy="369332"/>
            </a:xfrm>
          </p:grpSpPr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526556BF-47D9-439C-BE5F-001FC860AC21}"/>
                  </a:ext>
                </a:extLst>
              </p:cNvPr>
              <p:cNvSpPr txBox="1"/>
              <p:nvPr/>
            </p:nvSpPr>
            <p:spPr>
              <a:xfrm>
                <a:off x="51719" y="1602608"/>
                <a:ext cx="233751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chemeClr val="bg1"/>
                    </a:solidFill>
                    <a:latin typeface="Arial Nova" panose="020B0504020202020204" pitchFamily="34" charset="0"/>
                  </a:rPr>
                  <a:t>Challenge</a:t>
                </a: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E6C4BAD2-D85C-44C0-85EB-5E802EE3FED2}"/>
                  </a:ext>
                </a:extLst>
              </p:cNvPr>
              <p:cNvSpPr txBox="1"/>
              <p:nvPr/>
            </p:nvSpPr>
            <p:spPr>
              <a:xfrm>
                <a:off x="3019940" y="1602608"/>
                <a:ext cx="169232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chemeClr val="bg1"/>
                    </a:solidFill>
                    <a:latin typeface="Arial Nova" panose="020B0504020202020204" pitchFamily="34" charset="0"/>
                  </a:rPr>
                  <a:t>Solution</a:t>
                </a:r>
              </a:p>
            </p:txBody>
          </p: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3FCC5F97-C87C-4E80-8F7B-72137799BC9F}"/>
                  </a:ext>
                </a:extLst>
              </p:cNvPr>
              <p:cNvSpPr txBox="1"/>
              <p:nvPr/>
            </p:nvSpPr>
            <p:spPr>
              <a:xfrm>
                <a:off x="5635669" y="1602608"/>
                <a:ext cx="169232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chemeClr val="bg1"/>
                    </a:solidFill>
                    <a:latin typeface="Arial Nova" panose="020B0504020202020204" pitchFamily="34" charset="0"/>
                  </a:rPr>
                  <a:t>Results</a:t>
                </a:r>
              </a:p>
            </p:txBody>
          </p:sp>
          <p:cxnSp>
            <p:nvCxnSpPr>
              <p:cNvPr id="58" name="Straight Arrow Connector 57">
                <a:extLst>
                  <a:ext uri="{FF2B5EF4-FFF2-40B4-BE49-F238E27FC236}">
                    <a16:creationId xmlns:a16="http://schemas.microsoft.com/office/drawing/2014/main" id="{E7B22586-0854-4AC2-A420-8A36C9C528B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919690" y="1799648"/>
                <a:ext cx="1260238" cy="0"/>
              </a:xfrm>
              <a:prstGeom prst="straightConnector1">
                <a:avLst/>
              </a:prstGeom>
              <a:ln w="28575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9" name="Straight Arrow Connector 198">
                <a:extLst>
                  <a:ext uri="{FF2B5EF4-FFF2-40B4-BE49-F238E27FC236}">
                    <a16:creationId xmlns:a16="http://schemas.microsoft.com/office/drawing/2014/main" id="{22DF5555-C1FB-455C-830C-3C398D49789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610011" y="1799648"/>
                <a:ext cx="1260238" cy="0"/>
              </a:xfrm>
              <a:prstGeom prst="straightConnector1">
                <a:avLst/>
              </a:prstGeom>
              <a:ln w="28575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98A864FE-1B6C-4948-AC0C-C57813A059F8}"/>
              </a:ext>
            </a:extLst>
          </p:cNvPr>
          <p:cNvGrpSpPr/>
          <p:nvPr/>
        </p:nvGrpSpPr>
        <p:grpSpPr>
          <a:xfrm>
            <a:off x="112522" y="2416318"/>
            <a:ext cx="7536646" cy="2011680"/>
            <a:chOff x="130782" y="2416318"/>
            <a:chExt cx="7536646" cy="2011680"/>
          </a:xfrm>
        </p:grpSpPr>
        <p:sp>
          <p:nvSpPr>
            <p:cNvPr id="300" name="Rectangle 299">
              <a:extLst>
                <a:ext uri="{FF2B5EF4-FFF2-40B4-BE49-F238E27FC236}">
                  <a16:creationId xmlns:a16="http://schemas.microsoft.com/office/drawing/2014/main" id="{04CA850D-1DA1-42A9-AC82-78D1154083A5}"/>
                </a:ext>
              </a:extLst>
            </p:cNvPr>
            <p:cNvSpPr/>
            <p:nvPr/>
          </p:nvSpPr>
          <p:spPr>
            <a:xfrm>
              <a:off x="130782" y="2416318"/>
              <a:ext cx="3677089" cy="2011680"/>
            </a:xfrm>
            <a:prstGeom prst="rect">
              <a:avLst/>
            </a:prstGeom>
            <a:solidFill>
              <a:schemeClr val="tx2">
                <a:alpha val="2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r>
                <a:rPr lang="en-US" sz="1400" dirty="0">
                  <a:solidFill>
                    <a:schemeClr val="tx1"/>
                  </a:solidFill>
                  <a:latin typeface="Arial Nova Light" panose="020B0304020202020204" pitchFamily="34" charset="0"/>
                </a:rPr>
                <a:t>The second page can be used to provide more narrative, quotations, and pictures.</a:t>
              </a:r>
            </a:p>
          </p:txBody>
        </p:sp>
        <p:sp>
          <p:nvSpPr>
            <p:cNvPr id="150" name="Rectangle 149">
              <a:extLst>
                <a:ext uri="{FF2B5EF4-FFF2-40B4-BE49-F238E27FC236}">
                  <a16:creationId xmlns:a16="http://schemas.microsoft.com/office/drawing/2014/main" id="{4F529274-06F7-4386-8A50-71CFF2856DFF}"/>
                </a:ext>
              </a:extLst>
            </p:cNvPr>
            <p:cNvSpPr/>
            <p:nvPr/>
          </p:nvSpPr>
          <p:spPr>
            <a:xfrm>
              <a:off x="3990339" y="2416318"/>
              <a:ext cx="3677089" cy="2011680"/>
            </a:xfrm>
            <a:prstGeom prst="rect">
              <a:avLst/>
            </a:prstGeom>
            <a:solidFill>
              <a:schemeClr val="tx2">
                <a:alpha val="2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r>
                <a:rPr lang="en-US" sz="1400" dirty="0">
                  <a:solidFill>
                    <a:schemeClr val="tx1"/>
                  </a:solidFill>
                  <a:latin typeface="Arial Nova Light" panose="020B0304020202020204" pitchFamily="34" charset="0"/>
                </a:rPr>
                <a:t>[Insert text here]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20E0D12A-9574-4353-8040-EC6E5D2AA578}"/>
              </a:ext>
            </a:extLst>
          </p:cNvPr>
          <p:cNvGrpSpPr/>
          <p:nvPr/>
        </p:nvGrpSpPr>
        <p:grpSpPr>
          <a:xfrm>
            <a:off x="112522" y="4880047"/>
            <a:ext cx="7536646" cy="2011680"/>
            <a:chOff x="94263" y="4938189"/>
            <a:chExt cx="7536646" cy="2011680"/>
          </a:xfrm>
        </p:grpSpPr>
        <p:sp>
          <p:nvSpPr>
            <p:cNvPr id="151" name="Rectangle 150">
              <a:extLst>
                <a:ext uri="{FF2B5EF4-FFF2-40B4-BE49-F238E27FC236}">
                  <a16:creationId xmlns:a16="http://schemas.microsoft.com/office/drawing/2014/main" id="{546285CC-5AAD-47A4-A1BA-D8C0B5AF7D8F}"/>
                </a:ext>
              </a:extLst>
            </p:cNvPr>
            <p:cNvSpPr/>
            <p:nvPr/>
          </p:nvSpPr>
          <p:spPr>
            <a:xfrm>
              <a:off x="94263" y="4938189"/>
              <a:ext cx="3677089" cy="2011680"/>
            </a:xfrm>
            <a:prstGeom prst="rect">
              <a:avLst/>
            </a:prstGeom>
            <a:solidFill>
              <a:schemeClr val="tx2">
                <a:alpha val="2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r>
                <a:rPr lang="en-US" sz="1400" dirty="0">
                  <a:solidFill>
                    <a:schemeClr val="tx1"/>
                  </a:solidFill>
                  <a:latin typeface="Arial Nova Light" panose="020B0304020202020204" pitchFamily="34" charset="0"/>
                </a:rPr>
                <a:t>[Insert text here]</a:t>
              </a:r>
            </a:p>
          </p:txBody>
        </p:sp>
        <p:sp>
          <p:nvSpPr>
            <p:cNvPr id="152" name="Rectangle 151">
              <a:extLst>
                <a:ext uri="{FF2B5EF4-FFF2-40B4-BE49-F238E27FC236}">
                  <a16:creationId xmlns:a16="http://schemas.microsoft.com/office/drawing/2014/main" id="{8153D0FD-7899-4915-9DF2-FA4B30877931}"/>
                </a:ext>
              </a:extLst>
            </p:cNvPr>
            <p:cNvSpPr/>
            <p:nvPr/>
          </p:nvSpPr>
          <p:spPr>
            <a:xfrm>
              <a:off x="3953820" y="4938189"/>
              <a:ext cx="3677089" cy="2011680"/>
            </a:xfrm>
            <a:prstGeom prst="rect">
              <a:avLst/>
            </a:prstGeom>
            <a:solidFill>
              <a:schemeClr val="tx2">
                <a:alpha val="2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r>
                <a:rPr lang="en-US" sz="1400" dirty="0">
                  <a:solidFill>
                    <a:schemeClr val="tx1"/>
                  </a:solidFill>
                  <a:latin typeface="Arial Nova Light" panose="020B0304020202020204" pitchFamily="34" charset="0"/>
                </a:rPr>
                <a:t>[Insert text here]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89F3021C-14E0-46B4-BC14-2038D1F8C00B}"/>
              </a:ext>
            </a:extLst>
          </p:cNvPr>
          <p:cNvGrpSpPr/>
          <p:nvPr/>
        </p:nvGrpSpPr>
        <p:grpSpPr>
          <a:xfrm>
            <a:off x="112522" y="7343777"/>
            <a:ext cx="7536646" cy="2011680"/>
            <a:chOff x="105012" y="7343777"/>
            <a:chExt cx="7536646" cy="2011680"/>
          </a:xfrm>
        </p:grpSpPr>
        <p:sp>
          <p:nvSpPr>
            <p:cNvPr id="153" name="Rectangle 152">
              <a:extLst>
                <a:ext uri="{FF2B5EF4-FFF2-40B4-BE49-F238E27FC236}">
                  <a16:creationId xmlns:a16="http://schemas.microsoft.com/office/drawing/2014/main" id="{69DE59AC-4F3D-4003-BC43-2A7B28212C8A}"/>
                </a:ext>
              </a:extLst>
            </p:cNvPr>
            <p:cNvSpPr/>
            <p:nvPr/>
          </p:nvSpPr>
          <p:spPr>
            <a:xfrm>
              <a:off x="105012" y="7343777"/>
              <a:ext cx="3677089" cy="2011680"/>
            </a:xfrm>
            <a:prstGeom prst="rect">
              <a:avLst/>
            </a:prstGeom>
            <a:solidFill>
              <a:schemeClr val="tx2">
                <a:alpha val="2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r>
                <a:rPr lang="en-US" sz="1400" dirty="0">
                  <a:solidFill>
                    <a:schemeClr val="tx1"/>
                  </a:solidFill>
                  <a:latin typeface="Arial Nova Light" panose="020B0304020202020204" pitchFamily="34" charset="0"/>
                </a:rPr>
                <a:t>[Insert text here]</a:t>
              </a:r>
            </a:p>
          </p:txBody>
        </p:sp>
        <p:sp>
          <p:nvSpPr>
            <p:cNvPr id="154" name="Rectangle 153">
              <a:extLst>
                <a:ext uri="{FF2B5EF4-FFF2-40B4-BE49-F238E27FC236}">
                  <a16:creationId xmlns:a16="http://schemas.microsoft.com/office/drawing/2014/main" id="{84CC28FF-60CC-4C2F-97FB-E870E4ACA93B}"/>
                </a:ext>
              </a:extLst>
            </p:cNvPr>
            <p:cNvSpPr/>
            <p:nvPr/>
          </p:nvSpPr>
          <p:spPr>
            <a:xfrm>
              <a:off x="3964569" y="7343777"/>
              <a:ext cx="3677089" cy="2011680"/>
            </a:xfrm>
            <a:prstGeom prst="rect">
              <a:avLst/>
            </a:prstGeom>
            <a:solidFill>
              <a:schemeClr val="tx2">
                <a:alpha val="2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r>
                <a:rPr lang="en-US" sz="1400" dirty="0">
                  <a:solidFill>
                    <a:schemeClr val="tx1"/>
                  </a:solidFill>
                  <a:latin typeface="Arial Nova Light" panose="020B0304020202020204" pitchFamily="34" charset="0"/>
                </a:rPr>
                <a:t>[Insert text here]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304998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Rectangle 112">
            <a:extLst>
              <a:ext uri="{FF2B5EF4-FFF2-40B4-BE49-F238E27FC236}">
                <a16:creationId xmlns:a16="http://schemas.microsoft.com/office/drawing/2014/main" id="{D2F9918A-5CA6-4109-A6F9-DD7B30495A00}"/>
              </a:ext>
            </a:extLst>
          </p:cNvPr>
          <p:cNvSpPr/>
          <p:nvPr/>
        </p:nvSpPr>
        <p:spPr>
          <a:xfrm>
            <a:off x="0" y="-9227"/>
            <a:ext cx="2060812" cy="8518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Arial Nova Light" panose="020B0304020202020204" pitchFamily="34" charset="0"/>
              </a:rPr>
              <a:t>Logo here</a:t>
            </a:r>
          </a:p>
        </p:txBody>
      </p:sp>
      <p:sp>
        <p:nvSpPr>
          <p:cNvPr id="282" name="TextBox 281">
            <a:extLst>
              <a:ext uri="{FF2B5EF4-FFF2-40B4-BE49-F238E27FC236}">
                <a16:creationId xmlns:a16="http://schemas.microsoft.com/office/drawing/2014/main" id="{4AF8D556-850C-4741-90AE-AD12FAB977AE}"/>
              </a:ext>
            </a:extLst>
          </p:cNvPr>
          <p:cNvSpPr txBox="1"/>
          <p:nvPr/>
        </p:nvSpPr>
        <p:spPr>
          <a:xfrm>
            <a:off x="-11043" y="9719846"/>
            <a:ext cx="41410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2"/>
                </a:solidFill>
                <a:latin typeface="Arial Nova Light" panose="020B0304020202020204" pitchFamily="34" charset="0"/>
              </a:rPr>
              <a:t>This institution is an equal opportunity provider. </a:t>
            </a:r>
          </a:p>
          <a:p>
            <a:r>
              <a:rPr lang="en-US" sz="800" dirty="0">
                <a:solidFill>
                  <a:schemeClr val="tx2"/>
                </a:solidFill>
                <a:latin typeface="Arial Nova Light" panose="020B0304020202020204" pitchFamily="34" charset="0"/>
              </a:rPr>
              <a:t>This was funded by USDA's Supplemental Nutrition Assistance Program – SNAP.</a:t>
            </a:r>
          </a:p>
        </p:txBody>
      </p:sp>
      <p:sp>
        <p:nvSpPr>
          <p:cNvPr id="452" name="Rectangle 451">
            <a:extLst>
              <a:ext uri="{FF2B5EF4-FFF2-40B4-BE49-F238E27FC236}">
                <a16:creationId xmlns:a16="http://schemas.microsoft.com/office/drawing/2014/main" id="{5843860E-1ADC-4A16-9A73-A9205300044F}"/>
              </a:ext>
            </a:extLst>
          </p:cNvPr>
          <p:cNvSpPr/>
          <p:nvPr/>
        </p:nvSpPr>
        <p:spPr>
          <a:xfrm>
            <a:off x="2076854" y="0"/>
            <a:ext cx="5711587" cy="956284"/>
          </a:xfrm>
          <a:prstGeom prst="rect">
            <a:avLst/>
          </a:prstGeom>
          <a:solidFill>
            <a:srgbClr val="1D36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r>
              <a:rPr lang="en-US" b="1" dirty="0">
                <a:latin typeface="Arial Nova" panose="020B0504020202020204" pitchFamily="34" charset="0"/>
              </a:rPr>
              <a:t>SNAP-Ed Innovates During the COVID-19 Pandemic</a:t>
            </a:r>
          </a:p>
          <a:p>
            <a:r>
              <a:rPr lang="en-US" sz="1550" dirty="0">
                <a:latin typeface="Arial Nova Light" panose="020B0304020202020204" pitchFamily="34" charset="0"/>
              </a:rPr>
              <a:t>Supporting Healthy Food Choices and Promoting Physical Activity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A5051E9-A3FE-4709-B721-A4B10DD28761}"/>
              </a:ext>
            </a:extLst>
          </p:cNvPr>
          <p:cNvGrpSpPr/>
          <p:nvPr/>
        </p:nvGrpSpPr>
        <p:grpSpPr>
          <a:xfrm>
            <a:off x="70823" y="4883653"/>
            <a:ext cx="2495793" cy="2016158"/>
            <a:chOff x="70823" y="4819485"/>
            <a:chExt cx="2495793" cy="2016158"/>
          </a:xfrm>
        </p:grpSpPr>
        <p:sp>
          <p:nvSpPr>
            <p:cNvPr id="202" name="Rectangle 201">
              <a:extLst>
                <a:ext uri="{FF2B5EF4-FFF2-40B4-BE49-F238E27FC236}">
                  <a16:creationId xmlns:a16="http://schemas.microsoft.com/office/drawing/2014/main" id="{D261D8A9-B918-41BA-BCB7-D5CF54F05F9E}"/>
                </a:ext>
              </a:extLst>
            </p:cNvPr>
            <p:cNvSpPr/>
            <p:nvPr/>
          </p:nvSpPr>
          <p:spPr>
            <a:xfrm>
              <a:off x="70823" y="4821075"/>
              <a:ext cx="2495793" cy="2011680"/>
            </a:xfrm>
            <a:prstGeom prst="rect">
              <a:avLst/>
            </a:prstGeom>
            <a:solidFill>
              <a:schemeClr val="tx2">
                <a:alpha val="2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6" name="TextBox 355">
              <a:extLst>
                <a:ext uri="{FF2B5EF4-FFF2-40B4-BE49-F238E27FC236}">
                  <a16:creationId xmlns:a16="http://schemas.microsoft.com/office/drawing/2014/main" id="{2C93978A-B061-43C9-83B5-229226DC2400}"/>
                </a:ext>
              </a:extLst>
            </p:cNvPr>
            <p:cNvSpPr txBox="1"/>
            <p:nvPr/>
          </p:nvSpPr>
          <p:spPr>
            <a:xfrm>
              <a:off x="70823" y="4819485"/>
              <a:ext cx="2421651" cy="1292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rial Nova Light" panose="020B0304020202020204" pitchFamily="34" charset="0"/>
                </a:rPr>
                <a:t>Partner agencies closed, </a:t>
              </a:r>
              <a:r>
                <a:rPr lang="en-US" sz="1200" dirty="0">
                  <a:solidFill>
                    <a:srgbClr val="1D366C"/>
                  </a:solidFill>
                  <a:latin typeface="Arial Nova Light" panose="020B0304020202020204" pitchFamily="34" charset="0"/>
                </a:rPr>
                <a:t>delaying community strategies.</a:t>
              </a:r>
            </a:p>
            <a:p>
              <a:endParaRPr lang="en-US" sz="1200" dirty="0">
                <a:latin typeface="Arial Nova Light" panose="020B0304020202020204" pitchFamily="34" charset="0"/>
              </a:endParaRPr>
            </a:p>
            <a:p>
              <a:r>
                <a:rPr lang="en-US" sz="1200" dirty="0">
                  <a:solidFill>
                    <a:srgbClr val="1D366C"/>
                  </a:solidFill>
                  <a:latin typeface="Arial Nova Light" panose="020B0304020202020204" pitchFamily="34" charset="0"/>
                </a:rPr>
                <a:t>School gardens delayed </a:t>
              </a:r>
              <a:r>
                <a:rPr lang="en-US" sz="1200" dirty="0">
                  <a:latin typeface="Arial Nova Light" panose="020B0304020202020204" pitchFamily="34" charset="0"/>
                </a:rPr>
                <a:t>due to school closures.</a:t>
              </a:r>
            </a:p>
            <a:p>
              <a:endParaRPr lang="en-US" dirty="0"/>
            </a:p>
          </p:txBody>
        </p:sp>
        <p:pic>
          <p:nvPicPr>
            <p:cNvPr id="5" name="Picture 4" descr="A picture containing computer, sitting, computer, drawing&#10;&#10;Description automatically generated">
              <a:extLst>
                <a:ext uri="{FF2B5EF4-FFF2-40B4-BE49-F238E27FC236}">
                  <a16:creationId xmlns:a16="http://schemas.microsoft.com/office/drawing/2014/main" id="{32308574-50FB-4611-B4A8-C478E14A4F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0687" y="5616392"/>
              <a:ext cx="1219251" cy="1219251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C8C2FC3-0376-4D04-A5B9-9156E5613E1D}"/>
              </a:ext>
            </a:extLst>
          </p:cNvPr>
          <p:cNvGrpSpPr/>
          <p:nvPr/>
        </p:nvGrpSpPr>
        <p:grpSpPr>
          <a:xfrm>
            <a:off x="34896" y="7275675"/>
            <a:ext cx="2516932" cy="2040885"/>
            <a:chOff x="34896" y="7275675"/>
            <a:chExt cx="2516932" cy="2040885"/>
          </a:xfrm>
        </p:grpSpPr>
        <p:sp>
          <p:nvSpPr>
            <p:cNvPr id="351" name="Rectangle 350">
              <a:extLst>
                <a:ext uri="{FF2B5EF4-FFF2-40B4-BE49-F238E27FC236}">
                  <a16:creationId xmlns:a16="http://schemas.microsoft.com/office/drawing/2014/main" id="{6E1800D4-D4AD-4602-BD4C-7EACB45F68ED}"/>
                </a:ext>
              </a:extLst>
            </p:cNvPr>
            <p:cNvSpPr/>
            <p:nvPr/>
          </p:nvSpPr>
          <p:spPr>
            <a:xfrm>
              <a:off x="56035" y="7304880"/>
              <a:ext cx="2495793" cy="2011680"/>
            </a:xfrm>
            <a:prstGeom prst="rect">
              <a:avLst/>
            </a:prstGeom>
            <a:solidFill>
              <a:schemeClr val="tx2">
                <a:alpha val="2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9" name="TextBox 358">
              <a:extLst>
                <a:ext uri="{FF2B5EF4-FFF2-40B4-BE49-F238E27FC236}">
                  <a16:creationId xmlns:a16="http://schemas.microsoft.com/office/drawing/2014/main" id="{C6C7F049-13A2-496F-B49E-590B059EEE82}"/>
                </a:ext>
              </a:extLst>
            </p:cNvPr>
            <p:cNvSpPr txBox="1"/>
            <p:nvPr/>
          </p:nvSpPr>
          <p:spPr>
            <a:xfrm>
              <a:off x="56033" y="7275675"/>
              <a:ext cx="242165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1D366C"/>
                  </a:solidFill>
                  <a:latin typeface="Arial Nova Light" panose="020B0304020202020204" pitchFamily="34" charset="0"/>
                </a:rPr>
                <a:t>Hunger and food access needs </a:t>
              </a:r>
              <a:r>
                <a:rPr lang="en-US" sz="1200" dirty="0">
                  <a:latin typeface="Arial Nova Light" panose="020B0304020202020204" pitchFamily="34" charset="0"/>
                </a:rPr>
                <a:t>increased due to pandemic.</a:t>
              </a:r>
            </a:p>
          </p:txBody>
        </p:sp>
        <p:pic>
          <p:nvPicPr>
            <p:cNvPr id="47" name="Picture 46" descr="Icon&#10;&#10;Description automatically generated">
              <a:extLst>
                <a:ext uri="{FF2B5EF4-FFF2-40B4-BE49-F238E27FC236}">
                  <a16:creationId xmlns:a16="http://schemas.microsoft.com/office/drawing/2014/main" id="{605AD162-9BF5-484C-BB41-90F3964B75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96" y="7985767"/>
              <a:ext cx="1245416" cy="1245416"/>
            </a:xfrm>
            <a:prstGeom prst="rect">
              <a:avLst/>
            </a:prstGeom>
          </p:spPr>
        </p:pic>
        <p:pic>
          <p:nvPicPr>
            <p:cNvPr id="48" name="Picture 47" descr="A close up of a logo&#10;&#10;Description automatically generated">
              <a:extLst>
                <a:ext uri="{FF2B5EF4-FFF2-40B4-BE49-F238E27FC236}">
                  <a16:creationId xmlns:a16="http://schemas.microsoft.com/office/drawing/2014/main" id="{3BCC08E4-C819-402D-9FE6-DC6B2C9BE2F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5945" y="8111694"/>
              <a:ext cx="993563" cy="993563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B7CE552B-DC6E-433C-B41E-A7488F525F08}"/>
              </a:ext>
            </a:extLst>
          </p:cNvPr>
          <p:cNvGrpSpPr/>
          <p:nvPr/>
        </p:nvGrpSpPr>
        <p:grpSpPr>
          <a:xfrm>
            <a:off x="2642532" y="2440095"/>
            <a:ext cx="2591701" cy="2101410"/>
            <a:chOff x="2642532" y="2440095"/>
            <a:chExt cx="2591701" cy="2101410"/>
          </a:xfrm>
        </p:grpSpPr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49B251DB-CEF5-4BD4-8D04-B75F8906785F}"/>
                </a:ext>
              </a:extLst>
            </p:cNvPr>
            <p:cNvSpPr/>
            <p:nvPr/>
          </p:nvSpPr>
          <p:spPr>
            <a:xfrm>
              <a:off x="2642532" y="2440095"/>
              <a:ext cx="2495793" cy="2011680"/>
            </a:xfrm>
            <a:prstGeom prst="rect">
              <a:avLst/>
            </a:prstGeom>
            <a:solidFill>
              <a:schemeClr val="tx2">
                <a:alpha val="2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400" dirty="0">
                <a:solidFill>
                  <a:schemeClr val="tx1"/>
                </a:solidFill>
                <a:latin typeface="Arial Nova Light" panose="020B0304020202020204" pitchFamily="34" charset="0"/>
              </a:endParaRP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3D88271C-BD52-47F7-8331-DC640DA0958F}"/>
                </a:ext>
              </a:extLst>
            </p:cNvPr>
            <p:cNvGrpSpPr/>
            <p:nvPr/>
          </p:nvGrpSpPr>
          <p:grpSpPr>
            <a:xfrm>
              <a:off x="2737921" y="2450446"/>
              <a:ext cx="2496312" cy="2091059"/>
              <a:chOff x="2746243" y="2097488"/>
              <a:chExt cx="2496312" cy="2091059"/>
            </a:xfrm>
          </p:grpSpPr>
          <p:sp>
            <p:nvSpPr>
              <p:cNvPr id="354" name="TextBox 353">
                <a:extLst>
                  <a:ext uri="{FF2B5EF4-FFF2-40B4-BE49-F238E27FC236}">
                    <a16:creationId xmlns:a16="http://schemas.microsoft.com/office/drawing/2014/main" id="{CAC17651-32D3-4A9B-9936-72CF9616A025}"/>
                  </a:ext>
                </a:extLst>
              </p:cNvPr>
              <p:cNvSpPr txBox="1"/>
              <p:nvPr/>
            </p:nvSpPr>
            <p:spPr>
              <a:xfrm>
                <a:off x="2746243" y="2097488"/>
                <a:ext cx="2496312" cy="20116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latin typeface="Arial Nova Light" panose="020B0304020202020204" pitchFamily="34" charset="0"/>
                  </a:rPr>
                  <a:t>Nutrition Educators reached students, teachers, and parents with healthy living messages through:</a:t>
                </a:r>
              </a:p>
              <a:p>
                <a:endParaRPr lang="en-US" sz="1200" dirty="0">
                  <a:latin typeface="Arial Nova Light" panose="020B030402020202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200" dirty="0">
                    <a:solidFill>
                      <a:srgbClr val="1D366C"/>
                    </a:solidFill>
                    <a:latin typeface="Arial Nova Light" panose="020B0304020202020204" pitchFamily="34" charset="0"/>
                  </a:rPr>
                  <a:t>Virtual classes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200" dirty="0">
                    <a:solidFill>
                      <a:srgbClr val="1D366C"/>
                    </a:solidFill>
                    <a:latin typeface="Arial Nova Light" panose="020B0304020202020204" pitchFamily="34" charset="0"/>
                  </a:rPr>
                  <a:t>Videos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200" dirty="0">
                    <a:solidFill>
                      <a:srgbClr val="1D366C"/>
                    </a:solidFill>
                    <a:latin typeface="Arial Nova Light" panose="020B0304020202020204" pitchFamily="34" charset="0"/>
                  </a:rPr>
                  <a:t>Social media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200" dirty="0">
                    <a:solidFill>
                      <a:srgbClr val="1D366C"/>
                    </a:solidFill>
                    <a:latin typeface="Arial Nova Light" panose="020B0304020202020204" pitchFamily="34" charset="0"/>
                  </a:rPr>
                  <a:t>Newsletters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200" dirty="0">
                    <a:solidFill>
                      <a:srgbClr val="1D366C"/>
                    </a:solidFill>
                    <a:latin typeface="Arial Nova Light" panose="020B0304020202020204" pitchFamily="34" charset="0"/>
                  </a:rPr>
                  <a:t>Fact Sheets</a:t>
                </a:r>
              </a:p>
            </p:txBody>
          </p:sp>
          <p:pic>
            <p:nvPicPr>
              <p:cNvPr id="51" name="Picture 50" descr="Icon&#10;&#10;Description automatically generated">
                <a:extLst>
                  <a:ext uri="{FF2B5EF4-FFF2-40B4-BE49-F238E27FC236}">
                    <a16:creationId xmlns:a16="http://schemas.microsoft.com/office/drawing/2014/main" id="{38DFD8BE-5315-4238-8CB1-A08184BBC2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36283" y="2926915"/>
                <a:ext cx="1261632" cy="1261632"/>
              </a:xfrm>
              <a:prstGeom prst="rect">
                <a:avLst/>
              </a:prstGeom>
            </p:spPr>
          </p:pic>
        </p:grp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2866DD1-3281-4242-A075-A9B24B45E61B}"/>
              </a:ext>
            </a:extLst>
          </p:cNvPr>
          <p:cNvGrpSpPr/>
          <p:nvPr/>
        </p:nvGrpSpPr>
        <p:grpSpPr>
          <a:xfrm>
            <a:off x="5208978" y="2418494"/>
            <a:ext cx="2555099" cy="2048432"/>
            <a:chOff x="5217300" y="2065536"/>
            <a:chExt cx="2555099" cy="2048432"/>
          </a:xfrm>
        </p:grpSpPr>
        <p:sp>
          <p:nvSpPr>
            <p:cNvPr id="350" name="Rectangle 349">
              <a:extLst>
                <a:ext uri="{FF2B5EF4-FFF2-40B4-BE49-F238E27FC236}">
                  <a16:creationId xmlns:a16="http://schemas.microsoft.com/office/drawing/2014/main" id="{BD4B08C4-7CBF-42FF-9037-CDF83C67B02E}"/>
                </a:ext>
              </a:extLst>
            </p:cNvPr>
            <p:cNvSpPr/>
            <p:nvPr/>
          </p:nvSpPr>
          <p:spPr>
            <a:xfrm>
              <a:off x="5233817" y="2079217"/>
              <a:ext cx="2495793" cy="2011680"/>
            </a:xfrm>
            <a:prstGeom prst="rect">
              <a:avLst/>
            </a:prstGeom>
            <a:solidFill>
              <a:schemeClr val="tx2">
                <a:alpha val="2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400" dirty="0">
                <a:solidFill>
                  <a:schemeClr val="tx1"/>
                </a:solidFill>
                <a:latin typeface="Arial Nova Light" panose="020B0304020202020204" pitchFamily="34" charset="0"/>
              </a:endParaRPr>
            </a:p>
          </p:txBody>
        </p:sp>
        <p:sp>
          <p:nvSpPr>
            <p:cNvPr id="355" name="TextBox 354">
              <a:extLst>
                <a:ext uri="{FF2B5EF4-FFF2-40B4-BE49-F238E27FC236}">
                  <a16:creationId xmlns:a16="http://schemas.microsoft.com/office/drawing/2014/main" id="{3FD68E28-B49F-40DC-B81F-A23156071C4E}"/>
                </a:ext>
              </a:extLst>
            </p:cNvPr>
            <p:cNvSpPr txBox="1"/>
            <p:nvPr/>
          </p:nvSpPr>
          <p:spPr>
            <a:xfrm>
              <a:off x="5217300" y="2628088"/>
              <a:ext cx="255509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1D366C"/>
                  </a:solidFill>
                  <a:latin typeface="Arial Nova Light" panose="020B0304020202020204" pitchFamily="34" charset="0"/>
                </a:rPr>
                <a:t>12</a:t>
              </a:r>
              <a:r>
                <a:rPr lang="en-US" sz="1200" dirty="0">
                  <a:latin typeface="Arial Nova Light" panose="020B0304020202020204" pitchFamily="34" charset="0"/>
                </a:rPr>
                <a:t> videos produced.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000" dirty="0">
                  <a:latin typeface="Arial Nova Light" panose="020B0304020202020204" pitchFamily="34" charset="0"/>
                </a:rPr>
                <a:t>Book readings to elementary youth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000" dirty="0">
                  <a:latin typeface="Arial Nova Light" panose="020B0304020202020204" pitchFamily="34" charset="0"/>
                </a:rPr>
                <a:t>Recipe demos and culinary skills to teens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88F19FA-3BA2-497D-B782-D77B22BA2BA2}"/>
                </a:ext>
              </a:extLst>
            </p:cNvPr>
            <p:cNvSpPr/>
            <p:nvPr/>
          </p:nvSpPr>
          <p:spPr>
            <a:xfrm>
              <a:off x="5217300" y="2065536"/>
              <a:ext cx="2480891" cy="4924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b="1" dirty="0">
                  <a:solidFill>
                    <a:srgbClr val="1D366C"/>
                  </a:solidFill>
                  <a:latin typeface="Arial Nova Light" panose="020B0304020202020204" pitchFamily="34" charset="0"/>
                </a:rPr>
                <a:t>789</a:t>
              </a:r>
              <a:r>
                <a:rPr lang="en-US" sz="1200" dirty="0">
                  <a:latin typeface="Arial Nova Light" panose="020B0304020202020204" pitchFamily="34" charset="0"/>
                </a:rPr>
                <a:t> youth reached by virtual curriculum classes.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EE1C795-6995-4278-87B1-9E74CC1A7050}"/>
                </a:ext>
              </a:extLst>
            </p:cNvPr>
            <p:cNvSpPr/>
            <p:nvPr/>
          </p:nvSpPr>
          <p:spPr>
            <a:xfrm>
              <a:off x="5217300" y="3467637"/>
              <a:ext cx="2509133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b="1" dirty="0">
                  <a:solidFill>
                    <a:srgbClr val="1D366C"/>
                  </a:solidFill>
                  <a:latin typeface="Arial Nova Light" panose="020B0304020202020204" pitchFamily="34" charset="0"/>
                </a:rPr>
                <a:t>100</a:t>
              </a:r>
              <a:r>
                <a:rPr lang="en-US" sz="1200" dirty="0">
                  <a:latin typeface="Arial Nova Light" panose="020B0304020202020204" pitchFamily="34" charset="0"/>
                </a:rPr>
                <a:t> Facebook posts to parents and caregivers.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000" dirty="0">
                  <a:latin typeface="Arial Nova Light" panose="020B0304020202020204" pitchFamily="34" charset="0"/>
                </a:rPr>
                <a:t>1,234 views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DAAC1DBB-982D-4D04-B0B2-D14FE849286F}"/>
              </a:ext>
            </a:extLst>
          </p:cNvPr>
          <p:cNvGrpSpPr/>
          <p:nvPr/>
        </p:nvGrpSpPr>
        <p:grpSpPr>
          <a:xfrm>
            <a:off x="51719" y="2432175"/>
            <a:ext cx="2495793" cy="2119497"/>
            <a:chOff x="60041" y="2079217"/>
            <a:chExt cx="2495793" cy="2119497"/>
          </a:xfrm>
        </p:grpSpPr>
        <p:sp>
          <p:nvSpPr>
            <p:cNvPr id="300" name="Rectangle 299">
              <a:extLst>
                <a:ext uri="{FF2B5EF4-FFF2-40B4-BE49-F238E27FC236}">
                  <a16:creationId xmlns:a16="http://schemas.microsoft.com/office/drawing/2014/main" id="{04CA850D-1DA1-42A9-AC82-78D1154083A5}"/>
                </a:ext>
              </a:extLst>
            </p:cNvPr>
            <p:cNvSpPr/>
            <p:nvPr/>
          </p:nvSpPr>
          <p:spPr>
            <a:xfrm>
              <a:off x="60041" y="2079217"/>
              <a:ext cx="2495793" cy="2011680"/>
            </a:xfrm>
            <a:prstGeom prst="rect">
              <a:avLst/>
            </a:prstGeom>
            <a:solidFill>
              <a:schemeClr val="tx2">
                <a:alpha val="2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400" dirty="0">
                <a:solidFill>
                  <a:schemeClr val="tx1"/>
                </a:solidFill>
                <a:latin typeface="Arial Nova Light" panose="020B0304020202020204" pitchFamily="34" charset="0"/>
              </a:endParaRPr>
            </a:p>
          </p:txBody>
        </p:sp>
        <p:pic>
          <p:nvPicPr>
            <p:cNvPr id="40" name="Picture 39" descr="Icon&#10;&#10;Description automatically generated">
              <a:extLst>
                <a:ext uri="{FF2B5EF4-FFF2-40B4-BE49-F238E27FC236}">
                  <a16:creationId xmlns:a16="http://schemas.microsoft.com/office/drawing/2014/main" id="{6F82DD98-4883-4AB6-8C40-E1EEBC8FE1C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0446" y="2162168"/>
              <a:ext cx="2036546" cy="2036546"/>
            </a:xfrm>
            <a:prstGeom prst="rect">
              <a:avLst/>
            </a:prstGeom>
          </p:spPr>
        </p:pic>
        <p:sp>
          <p:nvSpPr>
            <p:cNvPr id="463" name="TextBox 462">
              <a:extLst>
                <a:ext uri="{FF2B5EF4-FFF2-40B4-BE49-F238E27FC236}">
                  <a16:creationId xmlns:a16="http://schemas.microsoft.com/office/drawing/2014/main" id="{36620A54-8ACE-4554-8E45-5DF8A756B35F}"/>
                </a:ext>
              </a:extLst>
            </p:cNvPr>
            <p:cNvSpPr txBox="1"/>
            <p:nvPr/>
          </p:nvSpPr>
          <p:spPr>
            <a:xfrm>
              <a:off x="93105" y="2156066"/>
              <a:ext cx="242165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rial Nova Light" panose="020B0304020202020204" pitchFamily="34" charset="0"/>
                </a:rPr>
                <a:t>Schools </a:t>
              </a:r>
              <a:r>
                <a:rPr lang="en-US" sz="1200" dirty="0">
                  <a:solidFill>
                    <a:srgbClr val="1D366C"/>
                  </a:solidFill>
                  <a:latin typeface="Arial Nova Light" panose="020B0304020202020204" pitchFamily="34" charset="0"/>
                </a:rPr>
                <a:t>closed</a:t>
              </a:r>
              <a:r>
                <a:rPr lang="en-US" sz="1200" dirty="0">
                  <a:latin typeface="Arial Nova Light" panose="020B0304020202020204" pitchFamily="34" charset="0"/>
                </a:rPr>
                <a:t> due to pandemic.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D082568-C8A0-3941-B636-D58FA90D9665}"/>
              </a:ext>
            </a:extLst>
          </p:cNvPr>
          <p:cNvGrpSpPr/>
          <p:nvPr/>
        </p:nvGrpSpPr>
        <p:grpSpPr>
          <a:xfrm>
            <a:off x="5231467" y="4883653"/>
            <a:ext cx="2495793" cy="2013271"/>
            <a:chOff x="5231467" y="4819485"/>
            <a:chExt cx="2495793" cy="2013271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FC56AD90-80C7-4AAA-A9AA-D317667D7612}"/>
                </a:ext>
              </a:extLst>
            </p:cNvPr>
            <p:cNvGrpSpPr/>
            <p:nvPr/>
          </p:nvGrpSpPr>
          <p:grpSpPr>
            <a:xfrm>
              <a:off x="5231467" y="4819485"/>
              <a:ext cx="2495793" cy="2013271"/>
              <a:chOff x="5231467" y="4819485"/>
              <a:chExt cx="2495793" cy="2013271"/>
            </a:xfrm>
          </p:grpSpPr>
          <p:sp>
            <p:nvSpPr>
              <p:cNvPr id="299" name="Rectangle 298">
                <a:extLst>
                  <a:ext uri="{FF2B5EF4-FFF2-40B4-BE49-F238E27FC236}">
                    <a16:creationId xmlns:a16="http://schemas.microsoft.com/office/drawing/2014/main" id="{E804FF39-352E-406B-BDCB-212E1B7BE935}"/>
                  </a:ext>
                </a:extLst>
              </p:cNvPr>
              <p:cNvSpPr/>
              <p:nvPr/>
            </p:nvSpPr>
            <p:spPr>
              <a:xfrm>
                <a:off x="5231467" y="4821076"/>
                <a:ext cx="2495793" cy="2011680"/>
              </a:xfrm>
              <a:prstGeom prst="rect">
                <a:avLst/>
              </a:prstGeom>
              <a:solidFill>
                <a:schemeClr val="tx2">
                  <a:alpha val="22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58" name="TextBox 357">
                <a:extLst>
                  <a:ext uri="{FF2B5EF4-FFF2-40B4-BE49-F238E27FC236}">
                    <a16:creationId xmlns:a16="http://schemas.microsoft.com/office/drawing/2014/main" id="{37A4BC76-586E-4D5B-BC74-5EB6218DD50C}"/>
                  </a:ext>
                </a:extLst>
              </p:cNvPr>
              <p:cNvSpPr txBox="1"/>
              <p:nvPr/>
            </p:nvSpPr>
            <p:spPr>
              <a:xfrm>
                <a:off x="5231467" y="4819485"/>
                <a:ext cx="2441257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solidFill>
                      <a:srgbClr val="1D366C"/>
                    </a:solidFill>
                    <a:latin typeface="Arial Nova Light" panose="020B0304020202020204" pitchFamily="34" charset="0"/>
                  </a:rPr>
                  <a:t>45</a:t>
                </a:r>
                <a:r>
                  <a:rPr lang="en-US" sz="1200" dirty="0">
                    <a:latin typeface="Arial Nova Light" panose="020B0304020202020204" pitchFamily="34" charset="0"/>
                  </a:rPr>
                  <a:t> garden kits delivered to youth in rural Maine.</a:t>
                </a:r>
              </a:p>
            </p:txBody>
          </p:sp>
        </p:grpSp>
        <p:pic>
          <p:nvPicPr>
            <p:cNvPr id="18" name="Picture 17" descr="A close up of a hand holding a plant&#10;&#10;Description automatically generated">
              <a:extLst>
                <a:ext uri="{FF2B5EF4-FFF2-40B4-BE49-F238E27FC236}">
                  <a16:creationId xmlns:a16="http://schemas.microsoft.com/office/drawing/2014/main" id="{1A3F6274-59BF-AD4B-9541-A549A52E392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04557" y="5360346"/>
              <a:ext cx="1789927" cy="1186096"/>
            </a:xfrm>
            <a:prstGeom prst="rect">
              <a:avLst/>
            </a:prstGeom>
            <a:ln>
              <a:solidFill>
                <a:srgbClr val="1D366C"/>
              </a:solidFill>
            </a:ln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4DFEA8D-34A3-4C41-BFDE-7AD33E1ADCD2}"/>
              </a:ext>
            </a:extLst>
          </p:cNvPr>
          <p:cNvGrpSpPr/>
          <p:nvPr/>
        </p:nvGrpSpPr>
        <p:grpSpPr>
          <a:xfrm>
            <a:off x="5217300" y="7306074"/>
            <a:ext cx="2495793" cy="2011680"/>
            <a:chOff x="5217300" y="7306074"/>
            <a:chExt cx="2495793" cy="2011680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B85E11A2-8398-41AD-BC18-A7EA81CF40FA}"/>
                </a:ext>
              </a:extLst>
            </p:cNvPr>
            <p:cNvGrpSpPr/>
            <p:nvPr/>
          </p:nvGrpSpPr>
          <p:grpSpPr>
            <a:xfrm>
              <a:off x="5217300" y="7306074"/>
              <a:ext cx="2495793" cy="2011680"/>
              <a:chOff x="5217300" y="7306074"/>
              <a:chExt cx="2495793" cy="2011680"/>
            </a:xfrm>
          </p:grpSpPr>
          <p:sp>
            <p:nvSpPr>
              <p:cNvPr id="353" name="Rectangle 352">
                <a:extLst>
                  <a:ext uri="{FF2B5EF4-FFF2-40B4-BE49-F238E27FC236}">
                    <a16:creationId xmlns:a16="http://schemas.microsoft.com/office/drawing/2014/main" id="{CE8B5536-29A8-4CC3-B837-8410125718ED}"/>
                  </a:ext>
                </a:extLst>
              </p:cNvPr>
              <p:cNvSpPr/>
              <p:nvPr/>
            </p:nvSpPr>
            <p:spPr>
              <a:xfrm>
                <a:off x="5217300" y="7306074"/>
                <a:ext cx="2495793" cy="2011680"/>
              </a:xfrm>
              <a:prstGeom prst="rect">
                <a:avLst/>
              </a:prstGeom>
              <a:solidFill>
                <a:schemeClr val="tx2">
                  <a:alpha val="22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61" name="TextBox 360">
                <a:extLst>
                  <a:ext uri="{FF2B5EF4-FFF2-40B4-BE49-F238E27FC236}">
                    <a16:creationId xmlns:a16="http://schemas.microsoft.com/office/drawing/2014/main" id="{088D3160-7D23-47F7-AEE1-9FA3EFCE4717}"/>
                  </a:ext>
                </a:extLst>
              </p:cNvPr>
              <p:cNvSpPr txBox="1"/>
              <p:nvPr/>
            </p:nvSpPr>
            <p:spPr>
              <a:xfrm>
                <a:off x="6462037" y="7583280"/>
                <a:ext cx="1217188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sz="1200" b="1" dirty="0">
                  <a:latin typeface="Arial Nova Light" panose="020B0304020202020204" pitchFamily="34" charset="0"/>
                </a:endParaRPr>
              </a:p>
              <a:p>
                <a:pPr algn="ctr"/>
                <a:r>
                  <a:rPr lang="en-US" sz="1400" b="1" dirty="0">
                    <a:solidFill>
                      <a:srgbClr val="1D366C"/>
                    </a:solidFill>
                    <a:latin typeface="Arial Nova Light" panose="020B0304020202020204" pitchFamily="34" charset="0"/>
                  </a:rPr>
                  <a:t>1 million meals delivered</a:t>
                </a:r>
              </a:p>
            </p:txBody>
          </p:sp>
        </p:grpSp>
        <p:pic>
          <p:nvPicPr>
            <p:cNvPr id="20" name="Picture 19" descr="A picture containing indoor, table, food, sitting&#10;&#10;Description automatically generated">
              <a:extLst>
                <a:ext uri="{FF2B5EF4-FFF2-40B4-BE49-F238E27FC236}">
                  <a16:creationId xmlns:a16="http://schemas.microsoft.com/office/drawing/2014/main" id="{FCA6723D-A2A4-DF45-9F69-53BF82BAEA2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27247" y="7348148"/>
              <a:ext cx="1247671" cy="1715434"/>
            </a:xfrm>
            <a:prstGeom prst="rect">
              <a:avLst/>
            </a:prstGeom>
            <a:ln>
              <a:solidFill>
                <a:srgbClr val="1D366C"/>
              </a:solidFill>
            </a:ln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5D4A6E7-434A-454E-8044-2231F99514C1}"/>
              </a:ext>
            </a:extLst>
          </p:cNvPr>
          <p:cNvGrpSpPr/>
          <p:nvPr/>
        </p:nvGrpSpPr>
        <p:grpSpPr>
          <a:xfrm>
            <a:off x="2629584" y="7276482"/>
            <a:ext cx="2516313" cy="2041272"/>
            <a:chOff x="2629584" y="7276482"/>
            <a:chExt cx="2516313" cy="2041272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6D025FE3-71FE-4DED-999A-6D65F55FE9E0}"/>
                </a:ext>
              </a:extLst>
            </p:cNvPr>
            <p:cNvGrpSpPr/>
            <p:nvPr/>
          </p:nvGrpSpPr>
          <p:grpSpPr>
            <a:xfrm>
              <a:off x="2629584" y="7306074"/>
              <a:ext cx="2516313" cy="2011680"/>
              <a:chOff x="2629584" y="7306074"/>
              <a:chExt cx="2516313" cy="2011680"/>
            </a:xfrm>
          </p:grpSpPr>
          <p:sp>
            <p:nvSpPr>
              <p:cNvPr id="352" name="Rectangle 351">
                <a:extLst>
                  <a:ext uri="{FF2B5EF4-FFF2-40B4-BE49-F238E27FC236}">
                    <a16:creationId xmlns:a16="http://schemas.microsoft.com/office/drawing/2014/main" id="{0136EA01-73E9-4E6A-9B7A-9A6686606F7C}"/>
                  </a:ext>
                </a:extLst>
              </p:cNvPr>
              <p:cNvSpPr/>
              <p:nvPr/>
            </p:nvSpPr>
            <p:spPr>
              <a:xfrm>
                <a:off x="2629584" y="7306074"/>
                <a:ext cx="2495793" cy="2011680"/>
              </a:xfrm>
              <a:prstGeom prst="rect">
                <a:avLst/>
              </a:prstGeom>
              <a:solidFill>
                <a:schemeClr val="tx2">
                  <a:alpha val="22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60" name="TextBox 359">
                <a:extLst>
                  <a:ext uri="{FF2B5EF4-FFF2-40B4-BE49-F238E27FC236}">
                    <a16:creationId xmlns:a16="http://schemas.microsoft.com/office/drawing/2014/main" id="{2A901CF9-0374-4138-8BA1-539A9F0B116C}"/>
                  </a:ext>
                </a:extLst>
              </p:cNvPr>
              <p:cNvSpPr txBox="1"/>
              <p:nvPr/>
            </p:nvSpPr>
            <p:spPr>
              <a:xfrm>
                <a:off x="2709333" y="8316279"/>
                <a:ext cx="2436564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latin typeface="Arial Nova Light" panose="020B0304020202020204" pitchFamily="34" charset="0"/>
                  </a:rPr>
                  <a:t>SNAP-Ed statewide council worked with partners to share information on </a:t>
                </a:r>
                <a:r>
                  <a:rPr lang="en-US" sz="1200" dirty="0">
                    <a:solidFill>
                      <a:srgbClr val="1D366C"/>
                    </a:solidFill>
                    <a:latin typeface="Arial Nova Light" panose="020B0304020202020204" pitchFamily="34" charset="0"/>
                  </a:rPr>
                  <a:t>school meal delivery.</a:t>
                </a:r>
              </a:p>
            </p:txBody>
          </p:sp>
        </p:grpSp>
        <p:pic>
          <p:nvPicPr>
            <p:cNvPr id="22" name="Picture 21" descr="Icon&#10;&#10;Description automatically generated">
              <a:extLst>
                <a:ext uri="{FF2B5EF4-FFF2-40B4-BE49-F238E27FC236}">
                  <a16:creationId xmlns:a16="http://schemas.microsoft.com/office/drawing/2014/main" id="{A72C789F-AB22-1A47-81E9-1E9D9B48675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22207" y="7276482"/>
              <a:ext cx="1254333" cy="1254333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B67B4345-B290-4B44-A0C1-7CB46F489097}"/>
              </a:ext>
            </a:extLst>
          </p:cNvPr>
          <p:cNvGrpSpPr/>
          <p:nvPr/>
        </p:nvGrpSpPr>
        <p:grpSpPr>
          <a:xfrm>
            <a:off x="2477684" y="4466926"/>
            <a:ext cx="2807286" cy="2429997"/>
            <a:chOff x="2477684" y="4402758"/>
            <a:chExt cx="2807286" cy="2429997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F9C57CFA-A204-479E-9811-BBA260843F22}"/>
                </a:ext>
              </a:extLst>
            </p:cNvPr>
            <p:cNvGrpSpPr/>
            <p:nvPr/>
          </p:nvGrpSpPr>
          <p:grpSpPr>
            <a:xfrm>
              <a:off x="2651145" y="4821075"/>
              <a:ext cx="2633825" cy="2011680"/>
              <a:chOff x="2651145" y="4821075"/>
              <a:chExt cx="2633825" cy="2011680"/>
            </a:xfrm>
          </p:grpSpPr>
          <p:sp>
            <p:nvSpPr>
              <p:cNvPr id="298" name="Rectangle 297">
                <a:extLst>
                  <a:ext uri="{FF2B5EF4-FFF2-40B4-BE49-F238E27FC236}">
                    <a16:creationId xmlns:a16="http://schemas.microsoft.com/office/drawing/2014/main" id="{41CD5195-1307-480E-B120-57DD723B61E7}"/>
                  </a:ext>
                </a:extLst>
              </p:cNvPr>
              <p:cNvSpPr/>
              <p:nvPr/>
            </p:nvSpPr>
            <p:spPr>
              <a:xfrm>
                <a:off x="2651145" y="4821075"/>
                <a:ext cx="2495793" cy="2011680"/>
              </a:xfrm>
              <a:prstGeom prst="rect">
                <a:avLst/>
              </a:prstGeom>
              <a:solidFill>
                <a:schemeClr val="tx2">
                  <a:alpha val="22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3" name="Picture 2" descr="A picture containing text&#10;&#10;Description automatically generated">
                <a:extLst>
                  <a:ext uri="{FF2B5EF4-FFF2-40B4-BE49-F238E27FC236}">
                    <a16:creationId xmlns:a16="http://schemas.microsoft.com/office/drawing/2014/main" id="{852DEF29-8A92-438F-8C2D-EC39F8F36F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93413" y="4844838"/>
                <a:ext cx="1791557" cy="1791557"/>
              </a:xfrm>
              <a:prstGeom prst="rect">
                <a:avLst/>
              </a:prstGeom>
            </p:spPr>
          </p:pic>
          <p:sp>
            <p:nvSpPr>
              <p:cNvPr id="357" name="TextBox 356">
                <a:extLst>
                  <a:ext uri="{FF2B5EF4-FFF2-40B4-BE49-F238E27FC236}">
                    <a16:creationId xmlns:a16="http://schemas.microsoft.com/office/drawing/2014/main" id="{B5EB6F71-473C-42AC-B398-C942F5DB0821}"/>
                  </a:ext>
                </a:extLst>
              </p:cNvPr>
              <p:cNvSpPr txBox="1"/>
              <p:nvPr/>
            </p:nvSpPr>
            <p:spPr>
              <a:xfrm>
                <a:off x="2709333" y="5975245"/>
                <a:ext cx="2317706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latin typeface="Arial Nova Light" panose="020B0304020202020204" pitchFamily="34" charset="0"/>
                  </a:rPr>
                  <a:t>Nutrition Educators developed </a:t>
                </a:r>
                <a:r>
                  <a:rPr lang="en-US" sz="1200" dirty="0">
                    <a:solidFill>
                      <a:srgbClr val="1D366C"/>
                    </a:solidFill>
                    <a:latin typeface="Arial Nova Light" panose="020B0304020202020204" pitchFamily="34" charset="0"/>
                  </a:rPr>
                  <a:t>take-home garden kits </a:t>
                </a:r>
                <a:r>
                  <a:rPr lang="en-US" sz="1200" dirty="0">
                    <a:latin typeface="Arial Nova Light" panose="020B0304020202020204" pitchFamily="34" charset="0"/>
                  </a:rPr>
                  <a:t>delivered to students by bus drivers.</a:t>
                </a:r>
              </a:p>
            </p:txBody>
          </p:sp>
        </p:grpSp>
        <p:pic>
          <p:nvPicPr>
            <p:cNvPr id="74" name="Picture 73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5EE0D0DA-F10C-2240-8476-FA67F632BD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77684" y="4402758"/>
              <a:ext cx="1763636" cy="1763636"/>
            </a:xfrm>
            <a:prstGeom prst="rect">
              <a:avLst/>
            </a:prstGeom>
          </p:spPr>
        </p:pic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id="{A8D23322-3ABD-465C-A8C9-20BEEB53AF69}"/>
              </a:ext>
            </a:extLst>
          </p:cNvPr>
          <p:cNvSpPr txBox="1"/>
          <p:nvPr/>
        </p:nvSpPr>
        <p:spPr>
          <a:xfrm>
            <a:off x="0" y="2058653"/>
            <a:ext cx="31799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53"/>
                </a:solidFill>
                <a:latin typeface="Arial Nova" panose="020B0504020202020204" pitchFamily="34" charset="0"/>
              </a:rPr>
              <a:t>Direct Education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632C9842-3F5E-4505-B880-4EEC43F5E033}"/>
              </a:ext>
            </a:extLst>
          </p:cNvPr>
          <p:cNvSpPr txBox="1"/>
          <p:nvPr/>
        </p:nvSpPr>
        <p:spPr>
          <a:xfrm>
            <a:off x="0" y="4511727"/>
            <a:ext cx="7355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53"/>
                </a:solidFill>
                <a:latin typeface="Arial Nova" panose="020B0504020202020204" pitchFamily="34" charset="0"/>
              </a:rPr>
              <a:t>Policy, Systems, and Environmental Change Interventions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CFA6117E-D065-4714-BCB5-06BC32DEE80F}"/>
              </a:ext>
            </a:extLst>
          </p:cNvPr>
          <p:cNvSpPr txBox="1"/>
          <p:nvPr/>
        </p:nvSpPr>
        <p:spPr>
          <a:xfrm>
            <a:off x="0" y="6949869"/>
            <a:ext cx="65372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53"/>
                </a:solidFill>
                <a:latin typeface="Arial Nova" panose="020B0504020202020204" pitchFamily="34" charset="0"/>
              </a:rPr>
              <a:t>Sectors of Influence</a:t>
            </a: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925A6B90-0CA1-4DF0-A8C2-A6FCFB1F4F2C}"/>
              </a:ext>
            </a:extLst>
          </p:cNvPr>
          <p:cNvSpPr/>
          <p:nvPr/>
        </p:nvSpPr>
        <p:spPr>
          <a:xfrm>
            <a:off x="-16266" y="9407339"/>
            <a:ext cx="77715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1D366C"/>
                </a:solidFill>
                <a:latin typeface="Arial Nova Light" panose="020B03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 more information visit https://snap-ed.michiganfitness.org/</a:t>
            </a:r>
            <a:endParaRPr lang="en-US" dirty="0">
              <a:solidFill>
                <a:srgbClr val="1D366C"/>
              </a:solidFill>
              <a:latin typeface="Arial Nova Light" panose="020B0304020202020204" pitchFamily="34" charset="0"/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84B81860-8BF9-4F8F-8170-2D16614E068F}"/>
              </a:ext>
            </a:extLst>
          </p:cNvPr>
          <p:cNvSpPr/>
          <p:nvPr/>
        </p:nvSpPr>
        <p:spPr>
          <a:xfrm>
            <a:off x="1" y="963845"/>
            <a:ext cx="7772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Arial Nova Light" panose="020B0304020202020204" pitchFamily="34" charset="0"/>
              </a:rPr>
              <a:t>Insert a state-specific statement here describing the program/implementing agency theory of change and pandemic context, etc. here.</a:t>
            </a:r>
          </a:p>
        </p:txBody>
      </p:sp>
      <p:grpSp>
        <p:nvGrpSpPr>
          <p:cNvPr id="78" name="Group 77">
            <a:extLst>
              <a:ext uri="{FF2B5EF4-FFF2-40B4-BE49-F238E27FC236}">
                <a16:creationId xmlns:a16="http://schemas.microsoft.com/office/drawing/2014/main" id="{75A8D66D-082C-47AA-9EC4-AA0510A362FA}"/>
              </a:ext>
            </a:extLst>
          </p:cNvPr>
          <p:cNvGrpSpPr/>
          <p:nvPr/>
        </p:nvGrpSpPr>
        <p:grpSpPr>
          <a:xfrm>
            <a:off x="-4438" y="1548976"/>
            <a:ext cx="7776838" cy="482798"/>
            <a:chOff x="-4438" y="1548976"/>
            <a:chExt cx="7776838" cy="482798"/>
          </a:xfrm>
        </p:grpSpPr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CE8D9A30-DCE6-4767-AEE6-4D6E5A466EFD}"/>
                </a:ext>
              </a:extLst>
            </p:cNvPr>
            <p:cNvSpPr/>
            <p:nvPr/>
          </p:nvSpPr>
          <p:spPr>
            <a:xfrm>
              <a:off x="-4438" y="1548976"/>
              <a:ext cx="7776838" cy="482798"/>
            </a:xfrm>
            <a:prstGeom prst="rect">
              <a:avLst/>
            </a:prstGeom>
            <a:solidFill>
              <a:srgbClr val="0070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600" dirty="0">
                <a:solidFill>
                  <a:schemeClr val="tx1"/>
                </a:solidFill>
                <a:latin typeface="Arial Nova Light" panose="020B0304020202020204" pitchFamily="34" charset="0"/>
              </a:endParaRPr>
            </a:p>
          </p:txBody>
        </p: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2743E918-487F-4B5B-AD6B-83D3B68F319A}"/>
                </a:ext>
              </a:extLst>
            </p:cNvPr>
            <p:cNvGrpSpPr/>
            <p:nvPr/>
          </p:nvGrpSpPr>
          <p:grpSpPr>
            <a:xfrm>
              <a:off x="51719" y="1602608"/>
              <a:ext cx="7276272" cy="369332"/>
              <a:chOff x="51719" y="1602608"/>
              <a:chExt cx="7276272" cy="369332"/>
            </a:xfrm>
          </p:grpSpPr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F11689AC-5654-4AB3-8541-00215C58FEFA}"/>
                  </a:ext>
                </a:extLst>
              </p:cNvPr>
              <p:cNvSpPr txBox="1"/>
              <p:nvPr/>
            </p:nvSpPr>
            <p:spPr>
              <a:xfrm>
                <a:off x="51719" y="1602608"/>
                <a:ext cx="233751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chemeClr val="bg1"/>
                    </a:solidFill>
                    <a:latin typeface="Arial Nova" panose="020B0504020202020204" pitchFamily="34" charset="0"/>
                  </a:rPr>
                  <a:t>Challenge</a:t>
                </a:r>
              </a:p>
            </p:txBody>
          </p:sp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5DF382E6-47E5-4F7C-BEB4-4ACB5A245543}"/>
                  </a:ext>
                </a:extLst>
              </p:cNvPr>
              <p:cNvSpPr txBox="1"/>
              <p:nvPr/>
            </p:nvSpPr>
            <p:spPr>
              <a:xfrm>
                <a:off x="3019940" y="1602608"/>
                <a:ext cx="169232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chemeClr val="bg1"/>
                    </a:solidFill>
                    <a:latin typeface="Arial Nova" panose="020B0504020202020204" pitchFamily="34" charset="0"/>
                  </a:rPr>
                  <a:t>Solution</a:t>
                </a:r>
              </a:p>
            </p:txBody>
          </p:sp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21AB4114-EDB6-4C03-8D3E-FF16FF1B0D46}"/>
                  </a:ext>
                </a:extLst>
              </p:cNvPr>
              <p:cNvSpPr txBox="1"/>
              <p:nvPr/>
            </p:nvSpPr>
            <p:spPr>
              <a:xfrm>
                <a:off x="5635669" y="1602608"/>
                <a:ext cx="169232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chemeClr val="bg1"/>
                    </a:solidFill>
                    <a:latin typeface="Arial Nova" panose="020B0504020202020204" pitchFamily="34" charset="0"/>
                  </a:rPr>
                  <a:t>Results</a:t>
                </a:r>
              </a:p>
            </p:txBody>
          </p:sp>
          <p:cxnSp>
            <p:nvCxnSpPr>
              <p:cNvPr id="84" name="Straight Arrow Connector 83">
                <a:extLst>
                  <a:ext uri="{FF2B5EF4-FFF2-40B4-BE49-F238E27FC236}">
                    <a16:creationId xmlns:a16="http://schemas.microsoft.com/office/drawing/2014/main" id="{D83C4424-7AEC-478B-A0EB-B5FBCBFAE93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919690" y="1799648"/>
                <a:ext cx="1260238" cy="0"/>
              </a:xfrm>
              <a:prstGeom prst="straightConnector1">
                <a:avLst/>
              </a:prstGeom>
              <a:ln w="28575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Arrow Connector 84">
                <a:extLst>
                  <a:ext uri="{FF2B5EF4-FFF2-40B4-BE49-F238E27FC236}">
                    <a16:creationId xmlns:a16="http://schemas.microsoft.com/office/drawing/2014/main" id="{F0065A3A-5F59-4832-A837-4096BD7EEAB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610011" y="1799648"/>
                <a:ext cx="1260238" cy="0"/>
              </a:xfrm>
              <a:prstGeom prst="straightConnector1">
                <a:avLst/>
              </a:prstGeom>
              <a:ln w="28575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41692462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MFF updated">
      <a:dk1>
        <a:sysClr val="windowText" lastClr="000000"/>
      </a:dk1>
      <a:lt1>
        <a:sysClr val="window" lastClr="FFFFFF"/>
      </a:lt1>
      <a:dk2>
        <a:srgbClr val="6E6860"/>
      </a:dk2>
      <a:lt2>
        <a:srgbClr val="CFCFCF"/>
      </a:lt2>
      <a:accent1>
        <a:srgbClr val="283891"/>
      </a:accent1>
      <a:accent2>
        <a:srgbClr val="4A5B82"/>
      </a:accent2>
      <a:accent3>
        <a:srgbClr val="F7A222"/>
      </a:accent3>
      <a:accent4>
        <a:srgbClr val="F9B948"/>
      </a:accent4>
      <a:accent5>
        <a:srgbClr val="00A78F"/>
      </a:accent5>
      <a:accent6>
        <a:srgbClr val="7DBEE6"/>
      </a:accent6>
      <a:hlink>
        <a:srgbClr val="F7A222"/>
      </a:hlink>
      <a:folHlink>
        <a:srgbClr val="F7A22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3206</TotalTime>
  <Words>813</Words>
  <Application>Microsoft Macintosh PowerPoint</Application>
  <PresentationFormat>Custom</PresentationFormat>
  <Paragraphs>139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9" baseType="lpstr">
      <vt:lpstr>Arial</vt:lpstr>
      <vt:lpstr>Arial Nova</vt:lpstr>
      <vt:lpstr>Arial Nova Light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Jennifer Lyons</dc:creator>
  <cp:lastModifiedBy>Lila Gutuskey</cp:lastModifiedBy>
  <cp:revision>205</cp:revision>
  <dcterms:created xsi:type="dcterms:W3CDTF">2018-07-17T17:09:48Z</dcterms:created>
  <dcterms:modified xsi:type="dcterms:W3CDTF">2021-02-17T20:25:18Z</dcterms:modified>
</cp:coreProperties>
</file>